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0" r:id="rId3"/>
    <p:sldId id="279" r:id="rId4"/>
    <p:sldId id="281" r:id="rId5"/>
    <p:sldId id="267" r:id="rId6"/>
    <p:sldId id="257" r:id="rId7"/>
    <p:sldId id="264" r:id="rId8"/>
    <p:sldId id="265" r:id="rId9"/>
    <p:sldId id="266" r:id="rId10"/>
    <p:sldId id="258" r:id="rId11"/>
    <p:sldId id="259" r:id="rId12"/>
    <p:sldId id="260" r:id="rId13"/>
    <p:sldId id="261" r:id="rId14"/>
    <p:sldId id="262" r:id="rId15"/>
    <p:sldId id="269" r:id="rId16"/>
    <p:sldId id="270" r:id="rId17"/>
    <p:sldId id="271" r:id="rId18"/>
    <p:sldId id="272" r:id="rId19"/>
    <p:sldId id="273" r:id="rId20"/>
    <p:sldId id="274" r:id="rId21"/>
    <p:sldId id="275" r:id="rId22"/>
    <p:sldId id="276" r:id="rId23"/>
    <p:sldId id="277" r:id="rId24"/>
    <p:sldId id="268" r:id="rId25"/>
    <p:sldId id="278" r:id="rId2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1" d="100"/>
          <a:sy n="71" d="100"/>
        </p:scale>
        <p:origin x="78" y="2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14791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23256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38556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250833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37704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4277353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208643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27389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10023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19904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1590676"/>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05840" y="2190750"/>
            <a:ext cx="12618720" cy="522160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005840" y="7627621"/>
            <a:ext cx="3291840" cy="438150"/>
          </a:xfrm>
          <a:prstGeom prst="rect">
            <a:avLst/>
          </a:prstGeom>
        </p:spPr>
        <p:txBody>
          <a:bodyPr/>
          <a:lstStyle/>
          <a:p>
            <a:fld id="{456FCD43-26DF-4D3D-A235-93BBF5E3B0C2}" type="datetimeFigureOut">
              <a:rPr lang="en-GB" smtClean="0"/>
              <a:pPr/>
              <a:t>02/06/2024</a:t>
            </a:fld>
            <a:endParaRPr lang="en-GB"/>
          </a:p>
        </p:txBody>
      </p:sp>
      <p:sp>
        <p:nvSpPr>
          <p:cNvPr id="5" name="Footer Placeholder 4"/>
          <p:cNvSpPr>
            <a:spLocks noGrp="1"/>
          </p:cNvSpPr>
          <p:nvPr>
            <p:ph type="ftr" sz="quarter" idx="11"/>
          </p:nvPr>
        </p:nvSpPr>
        <p:spPr>
          <a:xfrm>
            <a:off x="4846320" y="7627621"/>
            <a:ext cx="4937760" cy="438150"/>
          </a:xfrm>
          <a:prstGeom prst="rect">
            <a:avLst/>
          </a:prstGeom>
        </p:spPr>
        <p:txBody>
          <a:bodyPr/>
          <a:lstStyle/>
          <a:p>
            <a:endParaRPr lang="en-GB"/>
          </a:p>
        </p:txBody>
      </p:sp>
      <p:sp>
        <p:nvSpPr>
          <p:cNvPr id="6" name="Slide Number Placeholder 5"/>
          <p:cNvSpPr>
            <a:spLocks noGrp="1"/>
          </p:cNvSpPr>
          <p:nvPr>
            <p:ph type="sldNum" sz="quarter" idx="12"/>
          </p:nvPr>
        </p:nvSpPr>
        <p:spPr>
          <a:xfrm>
            <a:off x="10332720" y="7627621"/>
            <a:ext cx="3291840" cy="438150"/>
          </a:xfrm>
          <a:prstGeom prst="rect">
            <a:avLst/>
          </a:prstGeom>
        </p:spPr>
        <p:txBody>
          <a:bodyPr/>
          <a:lstStyle/>
          <a:p>
            <a:fld id="{DB228F73-F3DE-4CCF-BF98-15D53AC13245}" type="slidenum">
              <a:rPr lang="en-GB" smtClean="0"/>
              <a:pPr/>
              <a:t>‹#›</a:t>
            </a:fld>
            <a:endParaRPr lang="en-GB"/>
          </a:p>
        </p:txBody>
      </p:sp>
    </p:spTree>
    <p:extLst>
      <p:ext uri="{BB962C8B-B14F-4D97-AF65-F5344CB8AC3E}">
        <p14:creationId xmlns:p14="http://schemas.microsoft.com/office/powerpoint/2010/main" val="1736176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480661"/>
            <a:ext cx="7477601" cy="4046080"/>
          </a:xfrm>
          <a:prstGeom prst="rect">
            <a:avLst/>
          </a:prstGeom>
          <a:noFill/>
          <a:ln/>
        </p:spPr>
        <p:txBody>
          <a:bodyPr wrap="square" rtlCol="0" anchor="t"/>
          <a:lstStyle/>
          <a:p>
            <a:pPr marL="0" indent="0">
              <a:lnSpc>
                <a:spcPts val="7545"/>
              </a:lnSpc>
              <a:buNone/>
            </a:pPr>
            <a:r>
              <a:rPr lang="en-US" sz="6036" b="1" dirty="0" smtClean="0">
                <a:solidFill>
                  <a:srgbClr val="1B1B27"/>
                </a:solidFill>
                <a:latin typeface="Corben" pitchFamily="34" charset="0"/>
                <a:ea typeface="Corben" pitchFamily="34" charset="-122"/>
                <a:cs typeface="Corben" pitchFamily="34" charset="-120"/>
              </a:rPr>
              <a:t>Overview of Child </a:t>
            </a:r>
            <a:r>
              <a:rPr lang="en-US" sz="6036" b="1" dirty="0">
                <a:solidFill>
                  <a:srgbClr val="1B1B27"/>
                </a:solidFill>
                <a:latin typeface="Corben" pitchFamily="34" charset="0"/>
                <a:ea typeface="Corben" pitchFamily="34" charset="-122"/>
                <a:cs typeface="Corben" pitchFamily="34" charset="-120"/>
              </a:rPr>
              <a:t>Labor and Protection in Nigeria</a:t>
            </a:r>
            <a:endParaRPr lang="en-US" sz="6036" b="1" dirty="0"/>
          </a:p>
        </p:txBody>
      </p:sp>
      <p:sp>
        <p:nvSpPr>
          <p:cNvPr id="6" name="Text 2"/>
          <p:cNvSpPr/>
          <p:nvPr/>
        </p:nvSpPr>
        <p:spPr>
          <a:xfrm>
            <a:off x="833199" y="4688562"/>
            <a:ext cx="7477601" cy="1421606"/>
          </a:xfrm>
          <a:prstGeom prst="rect">
            <a:avLst/>
          </a:prstGeom>
          <a:noFill/>
          <a:ln/>
        </p:spPr>
        <p:txBody>
          <a:bodyPr wrap="square" rtlCol="0" anchor="t"/>
          <a:lstStyle/>
          <a:p>
            <a:pPr marL="0" indent="0">
              <a:lnSpc>
                <a:spcPts val="2799"/>
              </a:lnSpc>
              <a:buNone/>
            </a:pPr>
            <a:endParaRPr lang="en-US" sz="1750" dirty="0"/>
          </a:p>
        </p:txBody>
      </p:sp>
      <p:pic>
        <p:nvPicPr>
          <p:cNvPr id="10" name="Picture 9"/>
          <p:cNvPicPr>
            <a:picLocks noChangeAspect="1"/>
          </p:cNvPicPr>
          <p:nvPr/>
        </p:nvPicPr>
        <p:blipFill>
          <a:blip r:embed="rId5"/>
          <a:stretch>
            <a:fillRect/>
          </a:stretch>
        </p:blipFill>
        <p:spPr>
          <a:xfrm>
            <a:off x="60512" y="6735929"/>
            <a:ext cx="8505264" cy="12123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1865471"/>
            <a:ext cx="9418901" cy="694373"/>
          </a:xfrm>
          <a:prstGeom prst="rect">
            <a:avLst/>
          </a:prstGeom>
          <a:noFill/>
          <a:ln/>
        </p:spPr>
        <p:txBody>
          <a:bodyPr wrap="none" rtlCol="0" anchor="t"/>
          <a:lstStyle/>
          <a:p>
            <a:pPr marL="0" indent="0">
              <a:lnSpc>
                <a:spcPts val="5468"/>
              </a:lnSpc>
              <a:buNone/>
            </a:pPr>
            <a:r>
              <a:rPr lang="en-US" sz="6600" b="1" dirty="0">
                <a:solidFill>
                  <a:srgbClr val="1B1B27"/>
                </a:solidFill>
                <a:latin typeface="Corben" pitchFamily="34" charset="0"/>
                <a:ea typeface="Corben" pitchFamily="34" charset="-122"/>
                <a:cs typeface="Corben" pitchFamily="34" charset="-120"/>
              </a:rPr>
              <a:t>Causes of Child Labor</a:t>
            </a:r>
            <a:endParaRPr lang="en-US" sz="6600" b="1" dirty="0"/>
          </a:p>
        </p:txBody>
      </p:sp>
      <p:sp>
        <p:nvSpPr>
          <p:cNvPr id="5" name="Text 2"/>
          <p:cNvSpPr/>
          <p:nvPr/>
        </p:nvSpPr>
        <p:spPr>
          <a:xfrm>
            <a:off x="1371600" y="3115270"/>
            <a:ext cx="3443883" cy="347186"/>
          </a:xfrm>
          <a:prstGeom prst="rect">
            <a:avLst/>
          </a:prstGeom>
          <a:noFill/>
          <a:ln/>
        </p:spPr>
        <p:txBody>
          <a:bodyPr wrap="none" rtlCol="0" anchor="t"/>
          <a:lstStyle/>
          <a:p>
            <a:pPr marL="0" indent="0" algn="ctr">
              <a:lnSpc>
                <a:spcPts val="2734"/>
              </a:lnSpc>
              <a:buNone/>
            </a:pPr>
            <a:r>
              <a:rPr lang="en-US" sz="4800" b="1" dirty="0">
                <a:solidFill>
                  <a:srgbClr val="1B1B27"/>
                </a:solidFill>
                <a:latin typeface="Corben" pitchFamily="34" charset="0"/>
                <a:ea typeface="Corben" pitchFamily="34" charset="-122"/>
                <a:cs typeface="Corben" pitchFamily="34" charset="-120"/>
              </a:rPr>
              <a:t>Poverty</a:t>
            </a:r>
            <a:endParaRPr lang="en-US" sz="2187" b="1" dirty="0"/>
          </a:p>
        </p:txBody>
      </p:sp>
      <p:sp>
        <p:nvSpPr>
          <p:cNvPr id="6" name="Text 3"/>
          <p:cNvSpPr/>
          <p:nvPr/>
        </p:nvSpPr>
        <p:spPr>
          <a:xfrm>
            <a:off x="652183" y="3684627"/>
            <a:ext cx="4542158" cy="3502826"/>
          </a:xfrm>
          <a:prstGeom prst="rect">
            <a:avLst/>
          </a:prstGeom>
          <a:noFill/>
          <a:ln/>
        </p:spPr>
        <p:txBody>
          <a:bodyPr wrap="square" rtlCol="0" anchor="t"/>
          <a:lstStyle/>
          <a:p>
            <a:pPr marL="0" indent="0">
              <a:lnSpc>
                <a:spcPts val="2799"/>
              </a:lnSpc>
              <a:buNone/>
            </a:pPr>
            <a:r>
              <a:rPr lang="en-US" sz="3200" dirty="0">
                <a:solidFill>
                  <a:srgbClr val="404155"/>
                </a:solidFill>
                <a:latin typeface="Nobile" pitchFamily="34" charset="0"/>
                <a:ea typeface="Nobile" pitchFamily="34" charset="-122"/>
                <a:cs typeface="Nobile" pitchFamily="34" charset="-120"/>
              </a:rPr>
              <a:t>Poverty is a major driver of child labor, as families may rely on the income generated by their children to meet basic needs.</a:t>
            </a:r>
            <a:endParaRPr lang="en-US" sz="3200" dirty="0"/>
          </a:p>
        </p:txBody>
      </p:sp>
      <p:sp>
        <p:nvSpPr>
          <p:cNvPr id="7" name="Text 4"/>
          <p:cNvSpPr/>
          <p:nvPr/>
        </p:nvSpPr>
        <p:spPr>
          <a:xfrm>
            <a:off x="5459506" y="3115270"/>
            <a:ext cx="3440773" cy="694373"/>
          </a:xfrm>
          <a:prstGeom prst="rect">
            <a:avLst/>
          </a:prstGeom>
          <a:noFill/>
          <a:ln/>
        </p:spPr>
        <p:txBody>
          <a:bodyPr wrap="square" rtlCol="0" anchor="t"/>
          <a:lstStyle/>
          <a:p>
            <a:pPr marL="0" indent="0" algn="ctr">
              <a:lnSpc>
                <a:spcPts val="2734"/>
              </a:lnSpc>
              <a:buNone/>
            </a:pPr>
            <a:r>
              <a:rPr lang="en-US" sz="2800" b="1" dirty="0">
                <a:solidFill>
                  <a:srgbClr val="1B1B27"/>
                </a:solidFill>
                <a:latin typeface="Corben" pitchFamily="34" charset="0"/>
                <a:ea typeface="Corben" pitchFamily="34" charset="-122"/>
                <a:cs typeface="Corben" pitchFamily="34" charset="-120"/>
              </a:rPr>
              <a:t>Lack of Access to Education</a:t>
            </a:r>
            <a:endParaRPr lang="en-US" sz="2800" b="1" dirty="0"/>
          </a:p>
        </p:txBody>
      </p:sp>
      <p:sp>
        <p:nvSpPr>
          <p:cNvPr id="8" name="Text 5"/>
          <p:cNvSpPr/>
          <p:nvPr/>
        </p:nvSpPr>
        <p:spPr>
          <a:xfrm>
            <a:off x="5311588" y="4031813"/>
            <a:ext cx="3960159" cy="3653181"/>
          </a:xfrm>
          <a:prstGeom prst="rect">
            <a:avLst/>
          </a:prstGeom>
          <a:noFill/>
          <a:ln/>
        </p:spPr>
        <p:txBody>
          <a:bodyPr wrap="square" rtlCol="0" anchor="t"/>
          <a:lstStyle/>
          <a:p>
            <a:pPr marL="0" indent="0">
              <a:lnSpc>
                <a:spcPts val="2799"/>
              </a:lnSpc>
              <a:buNone/>
            </a:pPr>
            <a:r>
              <a:rPr lang="en-US" sz="2800" dirty="0">
                <a:solidFill>
                  <a:srgbClr val="404155"/>
                </a:solidFill>
                <a:latin typeface="Nobile" pitchFamily="34" charset="0"/>
                <a:ea typeface="Nobile" pitchFamily="34" charset="-122"/>
                <a:cs typeface="Nobile" pitchFamily="34" charset="-120"/>
              </a:rPr>
              <a:t>Limited availability and affordability of quality education, especially in rural areas, force many children to work instead of attending school.</a:t>
            </a:r>
            <a:endParaRPr lang="en-US" sz="2800" dirty="0"/>
          </a:p>
        </p:txBody>
      </p:sp>
      <p:sp>
        <p:nvSpPr>
          <p:cNvPr id="9" name="Text 6"/>
          <p:cNvSpPr/>
          <p:nvPr/>
        </p:nvSpPr>
        <p:spPr>
          <a:xfrm>
            <a:off x="9449872" y="3115270"/>
            <a:ext cx="2777490" cy="347186"/>
          </a:xfrm>
          <a:prstGeom prst="rect">
            <a:avLst/>
          </a:prstGeom>
          <a:noFill/>
          <a:ln/>
        </p:spPr>
        <p:txBody>
          <a:bodyPr wrap="none" rtlCol="0" anchor="t"/>
          <a:lstStyle/>
          <a:p>
            <a:pPr marL="0" indent="0" algn="ctr">
              <a:lnSpc>
                <a:spcPts val="2734"/>
              </a:lnSpc>
              <a:buNone/>
            </a:pPr>
            <a:r>
              <a:rPr lang="en-US" sz="3600" b="1" dirty="0">
                <a:solidFill>
                  <a:srgbClr val="1B1B27"/>
                </a:solidFill>
                <a:latin typeface="Corben" pitchFamily="34" charset="0"/>
                <a:ea typeface="Corben" pitchFamily="34" charset="-122"/>
                <a:cs typeface="Corben" pitchFamily="34" charset="-120"/>
              </a:rPr>
              <a:t>Cultural Norms</a:t>
            </a:r>
            <a:endParaRPr lang="en-US" sz="3600" b="1" dirty="0"/>
          </a:p>
        </p:txBody>
      </p:sp>
      <p:sp>
        <p:nvSpPr>
          <p:cNvPr id="10" name="Text 7"/>
          <p:cNvSpPr/>
          <p:nvPr/>
        </p:nvSpPr>
        <p:spPr>
          <a:xfrm>
            <a:off x="9449872" y="3684627"/>
            <a:ext cx="4333363" cy="3933132"/>
          </a:xfrm>
          <a:prstGeom prst="rect">
            <a:avLst/>
          </a:prstGeom>
          <a:noFill/>
          <a:ln/>
        </p:spPr>
        <p:txBody>
          <a:bodyPr wrap="square" rtlCol="0" anchor="t"/>
          <a:lstStyle/>
          <a:p>
            <a:pPr marL="0" indent="0">
              <a:lnSpc>
                <a:spcPts val="2799"/>
              </a:lnSpc>
              <a:buNone/>
            </a:pPr>
            <a:r>
              <a:rPr lang="en-US" sz="3200" dirty="0">
                <a:solidFill>
                  <a:srgbClr val="404155"/>
                </a:solidFill>
                <a:latin typeface="Nobile" pitchFamily="34" charset="0"/>
                <a:ea typeface="Nobile" pitchFamily="34" charset="-122"/>
                <a:cs typeface="Nobile" pitchFamily="34" charset="-120"/>
              </a:rPr>
              <a:t>In some communities, there is a prevailing cultural acceptance of children working, often as a means of learning or contributing to the family's livelihood.</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1072753"/>
            <a:ext cx="8356640"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Impact on Children's Well-being</a:t>
            </a:r>
            <a:endParaRPr lang="en-US" sz="4374" dirty="0"/>
          </a:p>
        </p:txBody>
      </p:sp>
      <p:sp>
        <p:nvSpPr>
          <p:cNvPr id="5" name="Shape 2"/>
          <p:cNvSpPr/>
          <p:nvPr/>
        </p:nvSpPr>
        <p:spPr>
          <a:xfrm>
            <a:off x="2037993" y="2211467"/>
            <a:ext cx="5166122" cy="2361605"/>
          </a:xfrm>
          <a:prstGeom prst="roundRect">
            <a:avLst>
              <a:gd name="adj" fmla="val 4234"/>
            </a:avLst>
          </a:prstGeom>
          <a:solidFill>
            <a:srgbClr val="D2D9F9"/>
          </a:solidFill>
          <a:ln w="7620">
            <a:solidFill>
              <a:srgbClr val="B8BFDF"/>
            </a:solidFill>
            <a:prstDash val="solid"/>
          </a:ln>
        </p:spPr>
      </p:sp>
      <p:sp>
        <p:nvSpPr>
          <p:cNvPr id="6" name="Text 3"/>
          <p:cNvSpPr/>
          <p:nvPr/>
        </p:nvSpPr>
        <p:spPr>
          <a:xfrm>
            <a:off x="2267783" y="2441258"/>
            <a:ext cx="2777490"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Health Risks</a:t>
            </a:r>
            <a:endParaRPr lang="en-US" sz="2187" dirty="0"/>
          </a:p>
        </p:txBody>
      </p:sp>
      <p:sp>
        <p:nvSpPr>
          <p:cNvPr id="7" name="Text 4"/>
          <p:cNvSpPr/>
          <p:nvPr/>
        </p:nvSpPr>
        <p:spPr>
          <a:xfrm>
            <a:off x="2267783" y="2921675"/>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Child laborers are often exposed to hazardous working conditions, leading to physical injuries, long-term health problems, and even death.</a:t>
            </a:r>
            <a:endParaRPr lang="en-US" sz="1750" dirty="0"/>
          </a:p>
        </p:txBody>
      </p:sp>
      <p:sp>
        <p:nvSpPr>
          <p:cNvPr id="8" name="Shape 5"/>
          <p:cNvSpPr/>
          <p:nvPr/>
        </p:nvSpPr>
        <p:spPr>
          <a:xfrm>
            <a:off x="7426285" y="2211467"/>
            <a:ext cx="5166122" cy="2361605"/>
          </a:xfrm>
          <a:prstGeom prst="roundRect">
            <a:avLst>
              <a:gd name="adj" fmla="val 4234"/>
            </a:avLst>
          </a:prstGeom>
          <a:solidFill>
            <a:srgbClr val="D2D9F9"/>
          </a:solidFill>
          <a:ln w="7620">
            <a:solidFill>
              <a:srgbClr val="B8BFDF"/>
            </a:solidFill>
            <a:prstDash val="solid"/>
          </a:ln>
        </p:spPr>
      </p:sp>
      <p:sp>
        <p:nvSpPr>
          <p:cNvPr id="9" name="Text 6"/>
          <p:cNvSpPr/>
          <p:nvPr/>
        </p:nvSpPr>
        <p:spPr>
          <a:xfrm>
            <a:off x="7656076" y="2441258"/>
            <a:ext cx="2876074"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Interrupted Education</a:t>
            </a:r>
            <a:endParaRPr lang="en-US" sz="2187" dirty="0"/>
          </a:p>
        </p:txBody>
      </p:sp>
      <p:sp>
        <p:nvSpPr>
          <p:cNvPr id="10" name="Text 7"/>
          <p:cNvSpPr/>
          <p:nvPr/>
        </p:nvSpPr>
        <p:spPr>
          <a:xfrm>
            <a:off x="7656076" y="2921675"/>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The demands of work often prevent children from attending school regularly, hindering their educational development and future opportunities.</a:t>
            </a:r>
            <a:endParaRPr lang="en-US" sz="1750" dirty="0"/>
          </a:p>
        </p:txBody>
      </p:sp>
      <p:sp>
        <p:nvSpPr>
          <p:cNvPr id="11" name="Shape 8"/>
          <p:cNvSpPr/>
          <p:nvPr/>
        </p:nvSpPr>
        <p:spPr>
          <a:xfrm>
            <a:off x="2037993" y="4795242"/>
            <a:ext cx="5166122" cy="2361605"/>
          </a:xfrm>
          <a:prstGeom prst="roundRect">
            <a:avLst>
              <a:gd name="adj" fmla="val 4234"/>
            </a:avLst>
          </a:prstGeom>
          <a:solidFill>
            <a:srgbClr val="D2D9F9"/>
          </a:solidFill>
          <a:ln w="7620">
            <a:solidFill>
              <a:srgbClr val="B8BFDF"/>
            </a:solidFill>
            <a:prstDash val="solid"/>
          </a:ln>
        </p:spPr>
      </p:sp>
      <p:sp>
        <p:nvSpPr>
          <p:cNvPr id="12" name="Text 9"/>
          <p:cNvSpPr/>
          <p:nvPr/>
        </p:nvSpPr>
        <p:spPr>
          <a:xfrm>
            <a:off x="2267783" y="5025033"/>
            <a:ext cx="2883694"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Psychological Trauma</a:t>
            </a:r>
            <a:endParaRPr lang="en-US" sz="2187" dirty="0"/>
          </a:p>
        </p:txBody>
      </p:sp>
      <p:sp>
        <p:nvSpPr>
          <p:cNvPr id="13" name="Text 10"/>
          <p:cNvSpPr/>
          <p:nvPr/>
        </p:nvSpPr>
        <p:spPr>
          <a:xfrm>
            <a:off x="2267783" y="5505450"/>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The exploitation and abuse experienced by child laborers can have severe psychological consequences, including trauma, depression, and anxiety.</a:t>
            </a:r>
            <a:endParaRPr lang="en-US" sz="1750" dirty="0"/>
          </a:p>
        </p:txBody>
      </p:sp>
      <p:sp>
        <p:nvSpPr>
          <p:cNvPr id="14" name="Shape 11"/>
          <p:cNvSpPr/>
          <p:nvPr/>
        </p:nvSpPr>
        <p:spPr>
          <a:xfrm>
            <a:off x="7426285" y="4795242"/>
            <a:ext cx="5166122" cy="2361605"/>
          </a:xfrm>
          <a:prstGeom prst="roundRect">
            <a:avLst>
              <a:gd name="adj" fmla="val 4234"/>
            </a:avLst>
          </a:prstGeom>
          <a:solidFill>
            <a:srgbClr val="D2D9F9"/>
          </a:solidFill>
          <a:ln w="7620">
            <a:solidFill>
              <a:srgbClr val="B8BFDF"/>
            </a:solidFill>
            <a:prstDash val="solid"/>
          </a:ln>
        </p:spPr>
      </p:sp>
      <p:sp>
        <p:nvSpPr>
          <p:cNvPr id="15" name="Text 12"/>
          <p:cNvSpPr/>
          <p:nvPr/>
        </p:nvSpPr>
        <p:spPr>
          <a:xfrm>
            <a:off x="7656076" y="5025033"/>
            <a:ext cx="3031450"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Exploitation and Abuse</a:t>
            </a:r>
            <a:endParaRPr lang="en-US" sz="2187" dirty="0"/>
          </a:p>
        </p:txBody>
      </p:sp>
      <p:sp>
        <p:nvSpPr>
          <p:cNvPr id="16" name="Text 13"/>
          <p:cNvSpPr/>
          <p:nvPr/>
        </p:nvSpPr>
        <p:spPr>
          <a:xfrm>
            <a:off x="7656076" y="5505450"/>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Many child laborers face exploitation, violence, and various forms of abuse, further exacerbating the negative impact on their well-being.</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672"/>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30672"/>
          </a:xfrm>
          <a:prstGeom prst="rect">
            <a:avLst/>
          </a:prstGeom>
        </p:spPr>
      </p:pic>
      <p:sp>
        <p:nvSpPr>
          <p:cNvPr id="5" name="Text 1"/>
          <p:cNvSpPr/>
          <p:nvPr/>
        </p:nvSpPr>
        <p:spPr>
          <a:xfrm>
            <a:off x="4465320" y="592336"/>
            <a:ext cx="9357360" cy="1346121"/>
          </a:xfrm>
          <a:prstGeom prst="rect">
            <a:avLst/>
          </a:prstGeom>
          <a:noFill/>
          <a:ln/>
        </p:spPr>
        <p:txBody>
          <a:bodyPr wrap="square" rtlCol="0" anchor="t"/>
          <a:lstStyle/>
          <a:p>
            <a:pPr marL="0" indent="0">
              <a:lnSpc>
                <a:spcPts val="5301"/>
              </a:lnSpc>
              <a:buNone/>
            </a:pPr>
            <a:r>
              <a:rPr lang="en-US" sz="4241" dirty="0">
                <a:solidFill>
                  <a:srgbClr val="1B1B27"/>
                </a:solidFill>
                <a:latin typeface="Corben" pitchFamily="34" charset="0"/>
                <a:ea typeface="Corben" pitchFamily="34" charset="-122"/>
                <a:cs typeface="Corben" pitchFamily="34" charset="-120"/>
              </a:rPr>
              <a:t>Legal Framework and Government Efforts</a:t>
            </a:r>
            <a:endParaRPr lang="en-US" sz="4241" dirty="0"/>
          </a:p>
        </p:txBody>
      </p:sp>
      <p:pic>
        <p:nvPicPr>
          <p:cNvPr id="6" name="Image 2" descr="preencoded.png"/>
          <p:cNvPicPr>
            <a:picLocks noChangeAspect="1"/>
          </p:cNvPicPr>
          <p:nvPr/>
        </p:nvPicPr>
        <p:blipFill>
          <a:blip r:embed="rId5"/>
          <a:stretch>
            <a:fillRect/>
          </a:stretch>
        </p:blipFill>
        <p:spPr>
          <a:xfrm>
            <a:off x="4465320" y="2261473"/>
            <a:ext cx="1077039" cy="1723311"/>
          </a:xfrm>
          <a:prstGeom prst="rect">
            <a:avLst/>
          </a:prstGeom>
        </p:spPr>
      </p:pic>
      <p:sp>
        <p:nvSpPr>
          <p:cNvPr id="7" name="Text 2"/>
          <p:cNvSpPr/>
          <p:nvPr/>
        </p:nvSpPr>
        <p:spPr>
          <a:xfrm>
            <a:off x="5865376" y="2476857"/>
            <a:ext cx="2692718" cy="336590"/>
          </a:xfrm>
          <a:prstGeom prst="rect">
            <a:avLst/>
          </a:prstGeom>
          <a:noFill/>
          <a:ln/>
        </p:spPr>
        <p:txBody>
          <a:bodyPr wrap="none" rtlCol="0" anchor="t"/>
          <a:lstStyle/>
          <a:p>
            <a:pPr marL="0" indent="0" algn="l">
              <a:lnSpc>
                <a:spcPts val="2650"/>
              </a:lnSpc>
              <a:buNone/>
            </a:pPr>
            <a:r>
              <a:rPr lang="en-US" sz="2120" dirty="0">
                <a:solidFill>
                  <a:srgbClr val="404155"/>
                </a:solidFill>
                <a:latin typeface="Corben" pitchFamily="34" charset="0"/>
                <a:ea typeface="Corben" pitchFamily="34" charset="-122"/>
                <a:cs typeface="Corben" pitchFamily="34" charset="-120"/>
              </a:rPr>
              <a:t>Legislation</a:t>
            </a:r>
            <a:endParaRPr lang="en-US" sz="2120" dirty="0"/>
          </a:p>
        </p:txBody>
      </p:sp>
      <p:sp>
        <p:nvSpPr>
          <p:cNvPr id="8" name="Text 3"/>
          <p:cNvSpPr/>
          <p:nvPr/>
        </p:nvSpPr>
        <p:spPr>
          <a:xfrm>
            <a:off x="5865376" y="2942630"/>
            <a:ext cx="7957304" cy="689134"/>
          </a:xfrm>
          <a:prstGeom prst="rect">
            <a:avLst/>
          </a:prstGeom>
          <a:noFill/>
          <a:ln/>
        </p:spPr>
        <p:txBody>
          <a:bodyPr wrap="square" rtlCol="0" anchor="t"/>
          <a:lstStyle/>
          <a:p>
            <a:pPr marL="0" indent="0" algn="l">
              <a:lnSpc>
                <a:spcPts val="2714"/>
              </a:lnSpc>
              <a:buNone/>
            </a:pPr>
            <a:r>
              <a:rPr lang="en-US" sz="1696" dirty="0">
                <a:solidFill>
                  <a:srgbClr val="404155"/>
                </a:solidFill>
                <a:latin typeface="Nobile" pitchFamily="34" charset="0"/>
                <a:ea typeface="Nobile" pitchFamily="34" charset="-122"/>
                <a:cs typeface="Nobile" pitchFamily="34" charset="-120"/>
              </a:rPr>
              <a:t>Nigeria has enacted laws to prohibit child labor and protect the rights of children, such as the Child Rights Act and the Labor Act.</a:t>
            </a:r>
            <a:endParaRPr lang="en-US" sz="1696" dirty="0"/>
          </a:p>
        </p:txBody>
      </p:sp>
      <p:pic>
        <p:nvPicPr>
          <p:cNvPr id="9" name="Image 3" descr="preencoded.png"/>
          <p:cNvPicPr>
            <a:picLocks noChangeAspect="1"/>
          </p:cNvPicPr>
          <p:nvPr/>
        </p:nvPicPr>
        <p:blipFill>
          <a:blip r:embed="rId6"/>
          <a:stretch>
            <a:fillRect/>
          </a:stretch>
        </p:blipFill>
        <p:spPr>
          <a:xfrm>
            <a:off x="4465320" y="3984784"/>
            <a:ext cx="1077039" cy="1723311"/>
          </a:xfrm>
          <a:prstGeom prst="rect">
            <a:avLst/>
          </a:prstGeom>
        </p:spPr>
      </p:pic>
      <p:sp>
        <p:nvSpPr>
          <p:cNvPr id="10" name="Text 4"/>
          <p:cNvSpPr/>
          <p:nvPr/>
        </p:nvSpPr>
        <p:spPr>
          <a:xfrm>
            <a:off x="5865376" y="4200168"/>
            <a:ext cx="3095625" cy="336590"/>
          </a:xfrm>
          <a:prstGeom prst="rect">
            <a:avLst/>
          </a:prstGeom>
          <a:noFill/>
          <a:ln/>
        </p:spPr>
        <p:txBody>
          <a:bodyPr wrap="none" rtlCol="0" anchor="t"/>
          <a:lstStyle/>
          <a:p>
            <a:pPr marL="0" indent="0" algn="l">
              <a:lnSpc>
                <a:spcPts val="2650"/>
              </a:lnSpc>
              <a:buNone/>
            </a:pPr>
            <a:r>
              <a:rPr lang="en-US" sz="2120" dirty="0">
                <a:solidFill>
                  <a:srgbClr val="404155"/>
                </a:solidFill>
                <a:latin typeface="Corben" pitchFamily="34" charset="0"/>
                <a:ea typeface="Corben" pitchFamily="34" charset="-122"/>
                <a:cs typeface="Corben" pitchFamily="34" charset="-120"/>
              </a:rPr>
              <a:t>Enforcement Challenges</a:t>
            </a:r>
            <a:endParaRPr lang="en-US" sz="2120" dirty="0"/>
          </a:p>
        </p:txBody>
      </p:sp>
      <p:sp>
        <p:nvSpPr>
          <p:cNvPr id="11" name="Text 5"/>
          <p:cNvSpPr/>
          <p:nvPr/>
        </p:nvSpPr>
        <p:spPr>
          <a:xfrm>
            <a:off x="5865376" y="4665940"/>
            <a:ext cx="7957304" cy="689134"/>
          </a:xfrm>
          <a:prstGeom prst="rect">
            <a:avLst/>
          </a:prstGeom>
          <a:noFill/>
          <a:ln/>
        </p:spPr>
        <p:txBody>
          <a:bodyPr wrap="square" rtlCol="0" anchor="t"/>
          <a:lstStyle/>
          <a:p>
            <a:pPr marL="0" indent="0" algn="l">
              <a:lnSpc>
                <a:spcPts val="2714"/>
              </a:lnSpc>
              <a:buNone/>
            </a:pPr>
            <a:r>
              <a:rPr lang="en-US" sz="1696" dirty="0">
                <a:solidFill>
                  <a:srgbClr val="404155"/>
                </a:solidFill>
                <a:latin typeface="Nobile" pitchFamily="34" charset="0"/>
                <a:ea typeface="Nobile" pitchFamily="34" charset="-122"/>
                <a:cs typeface="Nobile" pitchFamily="34" charset="-120"/>
              </a:rPr>
              <a:t>However, the effective implementation and enforcement of these laws remain a significant challenge, with limited resources and capacity.</a:t>
            </a:r>
            <a:endParaRPr lang="en-US" sz="1696" dirty="0"/>
          </a:p>
        </p:txBody>
      </p:sp>
      <p:pic>
        <p:nvPicPr>
          <p:cNvPr id="12" name="Image 4" descr="preencoded.png"/>
          <p:cNvPicPr>
            <a:picLocks noChangeAspect="1"/>
          </p:cNvPicPr>
          <p:nvPr/>
        </p:nvPicPr>
        <p:blipFill>
          <a:blip r:embed="rId7"/>
          <a:stretch>
            <a:fillRect/>
          </a:stretch>
        </p:blipFill>
        <p:spPr>
          <a:xfrm>
            <a:off x="4465320" y="5708094"/>
            <a:ext cx="1077039" cy="1930241"/>
          </a:xfrm>
          <a:prstGeom prst="rect">
            <a:avLst/>
          </a:prstGeom>
        </p:spPr>
      </p:pic>
      <p:sp>
        <p:nvSpPr>
          <p:cNvPr id="13" name="Text 6"/>
          <p:cNvSpPr/>
          <p:nvPr/>
        </p:nvSpPr>
        <p:spPr>
          <a:xfrm>
            <a:off x="5865376" y="5923478"/>
            <a:ext cx="2931795" cy="336590"/>
          </a:xfrm>
          <a:prstGeom prst="rect">
            <a:avLst/>
          </a:prstGeom>
          <a:noFill/>
          <a:ln/>
        </p:spPr>
        <p:txBody>
          <a:bodyPr wrap="none" rtlCol="0" anchor="t"/>
          <a:lstStyle/>
          <a:p>
            <a:pPr marL="0" indent="0" algn="l">
              <a:lnSpc>
                <a:spcPts val="2650"/>
              </a:lnSpc>
              <a:buNone/>
            </a:pPr>
            <a:r>
              <a:rPr lang="en-US" sz="2120" dirty="0">
                <a:solidFill>
                  <a:srgbClr val="404155"/>
                </a:solidFill>
                <a:latin typeface="Corben" pitchFamily="34" charset="0"/>
                <a:ea typeface="Corben" pitchFamily="34" charset="-122"/>
                <a:cs typeface="Corben" pitchFamily="34" charset="-120"/>
              </a:rPr>
              <a:t>Government Initiatives</a:t>
            </a:r>
            <a:endParaRPr lang="en-US" sz="2120" dirty="0"/>
          </a:p>
        </p:txBody>
      </p:sp>
      <p:sp>
        <p:nvSpPr>
          <p:cNvPr id="14" name="Text 7"/>
          <p:cNvSpPr/>
          <p:nvPr/>
        </p:nvSpPr>
        <p:spPr>
          <a:xfrm>
            <a:off x="5865376" y="6389251"/>
            <a:ext cx="7957304" cy="1033701"/>
          </a:xfrm>
          <a:prstGeom prst="rect">
            <a:avLst/>
          </a:prstGeom>
          <a:noFill/>
          <a:ln/>
        </p:spPr>
        <p:txBody>
          <a:bodyPr wrap="square" rtlCol="0" anchor="t"/>
          <a:lstStyle/>
          <a:p>
            <a:pPr marL="0" indent="0" algn="l">
              <a:lnSpc>
                <a:spcPts val="2714"/>
              </a:lnSpc>
              <a:buNone/>
            </a:pPr>
            <a:r>
              <a:rPr lang="en-US" sz="1696" dirty="0">
                <a:solidFill>
                  <a:srgbClr val="404155"/>
                </a:solidFill>
                <a:latin typeface="Nobile" pitchFamily="34" charset="0"/>
                <a:ea typeface="Nobile" pitchFamily="34" charset="-122"/>
                <a:cs typeface="Nobile" pitchFamily="34" charset="-120"/>
              </a:rPr>
              <a:t>The government has launched various programs and interventions to address child labor, including awareness campaigns, social protection schemes, and strengthening of child protection systems.</a:t>
            </a:r>
            <a:endParaRPr lang="en-US" sz="169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1321237"/>
            <a:ext cx="5554980"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Role of Civil Society</a:t>
            </a:r>
            <a:endParaRPr lang="en-US" sz="4374" dirty="0"/>
          </a:p>
        </p:txBody>
      </p:sp>
      <p:pic>
        <p:nvPicPr>
          <p:cNvPr id="5" name="Image 1" descr="preencoded.png"/>
          <p:cNvPicPr>
            <a:picLocks noChangeAspect="1"/>
          </p:cNvPicPr>
          <p:nvPr/>
        </p:nvPicPr>
        <p:blipFill>
          <a:blip r:embed="rId4"/>
          <a:stretch>
            <a:fillRect/>
          </a:stretch>
        </p:blipFill>
        <p:spPr>
          <a:xfrm>
            <a:off x="2037993" y="2459950"/>
            <a:ext cx="555427" cy="555427"/>
          </a:xfrm>
          <a:prstGeom prst="rect">
            <a:avLst/>
          </a:prstGeom>
        </p:spPr>
      </p:pic>
      <p:sp>
        <p:nvSpPr>
          <p:cNvPr id="6" name="Text 2"/>
          <p:cNvSpPr/>
          <p:nvPr/>
        </p:nvSpPr>
        <p:spPr>
          <a:xfrm>
            <a:off x="2037993" y="3237548"/>
            <a:ext cx="2388632"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Advocacy</a:t>
            </a:r>
            <a:endParaRPr lang="en-US" sz="2187" dirty="0"/>
          </a:p>
        </p:txBody>
      </p:sp>
      <p:sp>
        <p:nvSpPr>
          <p:cNvPr id="7" name="Text 3"/>
          <p:cNvSpPr/>
          <p:nvPr/>
        </p:nvSpPr>
        <p:spPr>
          <a:xfrm>
            <a:off x="2037993" y="3717965"/>
            <a:ext cx="2388632" cy="284321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Civil society organizations play a crucial role in advocating for stronger child protection policies and their effective implementation.</a:t>
            </a:r>
            <a:endParaRPr lang="en-US" sz="1750" dirty="0"/>
          </a:p>
        </p:txBody>
      </p:sp>
      <p:pic>
        <p:nvPicPr>
          <p:cNvPr id="8" name="Image 2" descr="preencoded.png"/>
          <p:cNvPicPr>
            <a:picLocks noChangeAspect="1"/>
          </p:cNvPicPr>
          <p:nvPr/>
        </p:nvPicPr>
        <p:blipFill>
          <a:blip r:embed="rId5"/>
          <a:stretch>
            <a:fillRect/>
          </a:stretch>
        </p:blipFill>
        <p:spPr>
          <a:xfrm>
            <a:off x="4759881" y="2459950"/>
            <a:ext cx="555427" cy="555427"/>
          </a:xfrm>
          <a:prstGeom prst="rect">
            <a:avLst/>
          </a:prstGeom>
        </p:spPr>
      </p:pic>
      <p:sp>
        <p:nvSpPr>
          <p:cNvPr id="9" name="Text 4"/>
          <p:cNvSpPr/>
          <p:nvPr/>
        </p:nvSpPr>
        <p:spPr>
          <a:xfrm>
            <a:off x="4759881" y="3237548"/>
            <a:ext cx="2388632" cy="694373"/>
          </a:xfrm>
          <a:prstGeom prst="rect">
            <a:avLst/>
          </a:prstGeom>
          <a:noFill/>
          <a:ln/>
        </p:spPr>
        <p:txBody>
          <a:bodyPr wrap="squar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Awareness Raising</a:t>
            </a:r>
            <a:endParaRPr lang="en-US" sz="2187" dirty="0"/>
          </a:p>
        </p:txBody>
      </p:sp>
      <p:sp>
        <p:nvSpPr>
          <p:cNvPr id="10" name="Text 5"/>
          <p:cNvSpPr/>
          <p:nvPr/>
        </p:nvSpPr>
        <p:spPr>
          <a:xfrm>
            <a:off x="4759881" y="4065151"/>
            <a:ext cx="2388632" cy="2132409"/>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These organizations work to raise public awareness about the issue of child labor and the importance of child protection.</a:t>
            </a:r>
            <a:endParaRPr lang="en-US" sz="1750" dirty="0"/>
          </a:p>
        </p:txBody>
      </p:sp>
      <p:pic>
        <p:nvPicPr>
          <p:cNvPr id="11" name="Image 3" descr="preencoded.png"/>
          <p:cNvPicPr>
            <a:picLocks noChangeAspect="1"/>
          </p:cNvPicPr>
          <p:nvPr/>
        </p:nvPicPr>
        <p:blipFill>
          <a:blip r:embed="rId6"/>
          <a:stretch>
            <a:fillRect/>
          </a:stretch>
        </p:blipFill>
        <p:spPr>
          <a:xfrm>
            <a:off x="7481768" y="2459950"/>
            <a:ext cx="555427" cy="555427"/>
          </a:xfrm>
          <a:prstGeom prst="rect">
            <a:avLst/>
          </a:prstGeom>
        </p:spPr>
      </p:pic>
      <p:sp>
        <p:nvSpPr>
          <p:cNvPr id="12" name="Text 6"/>
          <p:cNvSpPr/>
          <p:nvPr/>
        </p:nvSpPr>
        <p:spPr>
          <a:xfrm>
            <a:off x="7481768" y="3237548"/>
            <a:ext cx="2388632" cy="694373"/>
          </a:xfrm>
          <a:prstGeom prst="rect">
            <a:avLst/>
          </a:prstGeom>
          <a:noFill/>
          <a:ln/>
        </p:spPr>
        <p:txBody>
          <a:bodyPr wrap="squar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Community Engagement</a:t>
            </a:r>
            <a:endParaRPr lang="en-US" sz="2187" dirty="0"/>
          </a:p>
        </p:txBody>
      </p:sp>
      <p:sp>
        <p:nvSpPr>
          <p:cNvPr id="13" name="Text 7"/>
          <p:cNvSpPr/>
          <p:nvPr/>
        </p:nvSpPr>
        <p:spPr>
          <a:xfrm>
            <a:off x="7481768" y="4065151"/>
            <a:ext cx="2388632" cy="284321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Civil society groups collaborate with local communities to identify and address the root causes of child labor, providing support and resources.</a:t>
            </a:r>
            <a:endParaRPr lang="en-US" sz="1750" dirty="0"/>
          </a:p>
        </p:txBody>
      </p:sp>
      <p:pic>
        <p:nvPicPr>
          <p:cNvPr id="14" name="Image 4" descr="preencoded.png"/>
          <p:cNvPicPr>
            <a:picLocks noChangeAspect="1"/>
          </p:cNvPicPr>
          <p:nvPr/>
        </p:nvPicPr>
        <p:blipFill>
          <a:blip r:embed="rId7"/>
          <a:stretch>
            <a:fillRect/>
          </a:stretch>
        </p:blipFill>
        <p:spPr>
          <a:xfrm>
            <a:off x="10203656" y="2459950"/>
            <a:ext cx="555427" cy="555427"/>
          </a:xfrm>
          <a:prstGeom prst="rect">
            <a:avLst/>
          </a:prstGeom>
        </p:spPr>
      </p:pic>
      <p:sp>
        <p:nvSpPr>
          <p:cNvPr id="15" name="Text 8"/>
          <p:cNvSpPr/>
          <p:nvPr/>
        </p:nvSpPr>
        <p:spPr>
          <a:xfrm>
            <a:off x="10203656" y="3237548"/>
            <a:ext cx="2388751"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Service Provision</a:t>
            </a:r>
            <a:endParaRPr lang="en-US" sz="2187" dirty="0"/>
          </a:p>
        </p:txBody>
      </p:sp>
      <p:sp>
        <p:nvSpPr>
          <p:cNvPr id="16" name="Text 9"/>
          <p:cNvSpPr/>
          <p:nvPr/>
        </p:nvSpPr>
        <p:spPr>
          <a:xfrm>
            <a:off x="10203656" y="3717965"/>
            <a:ext cx="2388751" cy="284321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Many organizations offer direct services, such as education, skills training, and rehabilitation programs, to support and empower former child laborers.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833199" y="925473"/>
            <a:ext cx="8736330"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Challenges to Effective Protection</a:t>
            </a:r>
            <a:endParaRPr lang="en-US" sz="4374" dirty="0"/>
          </a:p>
        </p:txBody>
      </p:sp>
      <p:sp>
        <p:nvSpPr>
          <p:cNvPr id="6" name="Shape 2"/>
          <p:cNvSpPr/>
          <p:nvPr/>
        </p:nvSpPr>
        <p:spPr>
          <a:xfrm>
            <a:off x="1144310" y="1953101"/>
            <a:ext cx="44410" cy="5351026"/>
          </a:xfrm>
          <a:prstGeom prst="roundRect">
            <a:avLst>
              <a:gd name="adj" fmla="val 225151"/>
            </a:avLst>
          </a:prstGeom>
          <a:solidFill>
            <a:srgbClr val="B8BFDF"/>
          </a:solidFill>
          <a:ln/>
        </p:spPr>
      </p:sp>
      <p:sp>
        <p:nvSpPr>
          <p:cNvPr id="7" name="Shape 3"/>
          <p:cNvSpPr/>
          <p:nvPr/>
        </p:nvSpPr>
        <p:spPr>
          <a:xfrm>
            <a:off x="1416427" y="2354401"/>
            <a:ext cx="777597" cy="44410"/>
          </a:xfrm>
          <a:prstGeom prst="roundRect">
            <a:avLst>
              <a:gd name="adj" fmla="val 225151"/>
            </a:avLst>
          </a:prstGeom>
          <a:solidFill>
            <a:srgbClr val="B8BFDF"/>
          </a:solidFill>
          <a:ln/>
        </p:spPr>
      </p:sp>
      <p:sp>
        <p:nvSpPr>
          <p:cNvPr id="8" name="Shape 4"/>
          <p:cNvSpPr/>
          <p:nvPr/>
        </p:nvSpPr>
        <p:spPr>
          <a:xfrm>
            <a:off x="916484" y="2126694"/>
            <a:ext cx="499943" cy="499943"/>
          </a:xfrm>
          <a:prstGeom prst="roundRect">
            <a:avLst>
              <a:gd name="adj" fmla="val 20000"/>
            </a:avLst>
          </a:prstGeom>
          <a:solidFill>
            <a:srgbClr val="D2D9F9"/>
          </a:solidFill>
          <a:ln w="7620">
            <a:solidFill>
              <a:srgbClr val="B8BFDF"/>
            </a:solidFill>
            <a:prstDash val="solid"/>
          </a:ln>
        </p:spPr>
      </p:sp>
      <p:sp>
        <p:nvSpPr>
          <p:cNvPr id="9" name="Text 5"/>
          <p:cNvSpPr/>
          <p:nvPr/>
        </p:nvSpPr>
        <p:spPr>
          <a:xfrm>
            <a:off x="1117223" y="2168366"/>
            <a:ext cx="98465"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1</a:t>
            </a:r>
            <a:endParaRPr lang="en-US" sz="2624" dirty="0"/>
          </a:p>
        </p:txBody>
      </p:sp>
      <p:sp>
        <p:nvSpPr>
          <p:cNvPr id="10" name="Text 6"/>
          <p:cNvSpPr/>
          <p:nvPr/>
        </p:nvSpPr>
        <p:spPr>
          <a:xfrm>
            <a:off x="2388513" y="2175272"/>
            <a:ext cx="277749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Weak Enforcement</a:t>
            </a:r>
            <a:endParaRPr lang="en-US" sz="2187" dirty="0"/>
          </a:p>
        </p:txBody>
      </p:sp>
      <p:sp>
        <p:nvSpPr>
          <p:cNvPr id="11" name="Text 7"/>
          <p:cNvSpPr/>
          <p:nvPr/>
        </p:nvSpPr>
        <p:spPr>
          <a:xfrm>
            <a:off x="2388513" y="2655689"/>
            <a:ext cx="7751088" cy="71080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The limited capacity and resources of enforcement agencies hinder the effective implementation of child labor laws and policies.</a:t>
            </a:r>
            <a:endParaRPr lang="en-US" sz="1750" dirty="0"/>
          </a:p>
        </p:txBody>
      </p:sp>
      <p:sp>
        <p:nvSpPr>
          <p:cNvPr id="12" name="Shape 8"/>
          <p:cNvSpPr/>
          <p:nvPr/>
        </p:nvSpPr>
        <p:spPr>
          <a:xfrm>
            <a:off x="1416427" y="4212134"/>
            <a:ext cx="777597" cy="44410"/>
          </a:xfrm>
          <a:prstGeom prst="roundRect">
            <a:avLst>
              <a:gd name="adj" fmla="val 225151"/>
            </a:avLst>
          </a:prstGeom>
          <a:solidFill>
            <a:srgbClr val="B8BFDF"/>
          </a:solidFill>
          <a:ln/>
        </p:spPr>
      </p:sp>
      <p:sp>
        <p:nvSpPr>
          <p:cNvPr id="13" name="Shape 9"/>
          <p:cNvSpPr/>
          <p:nvPr/>
        </p:nvSpPr>
        <p:spPr>
          <a:xfrm>
            <a:off x="916484" y="3984427"/>
            <a:ext cx="499943" cy="499943"/>
          </a:xfrm>
          <a:prstGeom prst="roundRect">
            <a:avLst>
              <a:gd name="adj" fmla="val 20000"/>
            </a:avLst>
          </a:prstGeom>
          <a:solidFill>
            <a:srgbClr val="D2D9F9"/>
          </a:solidFill>
          <a:ln w="7620">
            <a:solidFill>
              <a:srgbClr val="B8BFDF"/>
            </a:solidFill>
            <a:prstDash val="solid"/>
          </a:ln>
        </p:spPr>
      </p:sp>
      <p:sp>
        <p:nvSpPr>
          <p:cNvPr id="14" name="Text 10"/>
          <p:cNvSpPr/>
          <p:nvPr/>
        </p:nvSpPr>
        <p:spPr>
          <a:xfrm>
            <a:off x="1079480" y="4026098"/>
            <a:ext cx="173831"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2</a:t>
            </a:r>
            <a:endParaRPr lang="en-US" sz="2624" dirty="0"/>
          </a:p>
        </p:txBody>
      </p:sp>
      <p:sp>
        <p:nvSpPr>
          <p:cNvPr id="15" name="Text 11"/>
          <p:cNvSpPr/>
          <p:nvPr/>
        </p:nvSpPr>
        <p:spPr>
          <a:xfrm>
            <a:off x="2388513" y="4033004"/>
            <a:ext cx="2993827"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Socioeconomic Factors</a:t>
            </a:r>
            <a:endParaRPr lang="en-US" sz="2187" dirty="0"/>
          </a:p>
        </p:txBody>
      </p:sp>
      <p:sp>
        <p:nvSpPr>
          <p:cNvPr id="16" name="Text 12"/>
          <p:cNvSpPr/>
          <p:nvPr/>
        </p:nvSpPr>
        <p:spPr>
          <a:xfrm>
            <a:off x="2388513" y="4513421"/>
            <a:ext cx="7751088" cy="71080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Poverty, lack of access to education, and cultural norms continue to drive families to engage their children in labor, despite legal prohibitions.</a:t>
            </a:r>
            <a:endParaRPr lang="en-US" sz="1750" dirty="0"/>
          </a:p>
        </p:txBody>
      </p:sp>
      <p:sp>
        <p:nvSpPr>
          <p:cNvPr id="17" name="Shape 13"/>
          <p:cNvSpPr/>
          <p:nvPr/>
        </p:nvSpPr>
        <p:spPr>
          <a:xfrm>
            <a:off x="1416427" y="6069866"/>
            <a:ext cx="777597" cy="44410"/>
          </a:xfrm>
          <a:prstGeom prst="roundRect">
            <a:avLst>
              <a:gd name="adj" fmla="val 225151"/>
            </a:avLst>
          </a:prstGeom>
          <a:solidFill>
            <a:srgbClr val="B8BFDF"/>
          </a:solidFill>
          <a:ln/>
        </p:spPr>
      </p:sp>
      <p:sp>
        <p:nvSpPr>
          <p:cNvPr id="18" name="Shape 14"/>
          <p:cNvSpPr/>
          <p:nvPr/>
        </p:nvSpPr>
        <p:spPr>
          <a:xfrm>
            <a:off x="916484" y="5842159"/>
            <a:ext cx="499943" cy="499943"/>
          </a:xfrm>
          <a:prstGeom prst="roundRect">
            <a:avLst>
              <a:gd name="adj" fmla="val 20000"/>
            </a:avLst>
          </a:prstGeom>
          <a:solidFill>
            <a:srgbClr val="D2D9F9"/>
          </a:solidFill>
          <a:ln w="7620">
            <a:solidFill>
              <a:srgbClr val="B8BFDF"/>
            </a:solidFill>
            <a:prstDash val="solid"/>
          </a:ln>
        </p:spPr>
      </p:sp>
      <p:sp>
        <p:nvSpPr>
          <p:cNvPr id="19" name="Text 15"/>
          <p:cNvSpPr/>
          <p:nvPr/>
        </p:nvSpPr>
        <p:spPr>
          <a:xfrm>
            <a:off x="1072813" y="5883831"/>
            <a:ext cx="187166"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3</a:t>
            </a:r>
            <a:endParaRPr lang="en-US" sz="2624" dirty="0"/>
          </a:p>
        </p:txBody>
      </p:sp>
      <p:sp>
        <p:nvSpPr>
          <p:cNvPr id="20" name="Text 16"/>
          <p:cNvSpPr/>
          <p:nvPr/>
        </p:nvSpPr>
        <p:spPr>
          <a:xfrm>
            <a:off x="2388513" y="5890736"/>
            <a:ext cx="3513058"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Informal Sector Challenges</a:t>
            </a:r>
            <a:endParaRPr lang="en-US" sz="2187" dirty="0"/>
          </a:p>
        </p:txBody>
      </p:sp>
      <p:sp>
        <p:nvSpPr>
          <p:cNvPr id="21" name="Text 17"/>
          <p:cNvSpPr/>
          <p:nvPr/>
        </p:nvSpPr>
        <p:spPr>
          <a:xfrm>
            <a:off x="2388513" y="6371153"/>
            <a:ext cx="7751088" cy="71080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The prevalence of child labor in the informal sector, such as domestic work and agriculture, makes it difficult to monitor and address the issue.</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10898840" y="2620830"/>
            <a:ext cx="3739179" cy="5608769"/>
          </a:xfrm>
          <a:prstGeom prst="rect">
            <a:avLst/>
          </a:prstGeom>
        </p:spPr>
      </p:pic>
      <p:sp>
        <p:nvSpPr>
          <p:cNvPr id="5" name="Text 1"/>
          <p:cNvSpPr/>
          <p:nvPr/>
        </p:nvSpPr>
        <p:spPr>
          <a:xfrm>
            <a:off x="833199" y="1302901"/>
            <a:ext cx="7477601" cy="2874645"/>
          </a:xfrm>
          <a:prstGeom prst="rect">
            <a:avLst/>
          </a:prstGeom>
          <a:noFill/>
          <a:ln/>
        </p:spPr>
        <p:txBody>
          <a:bodyPr wrap="square" rtlCol="0" anchor="t"/>
          <a:lstStyle/>
          <a:p>
            <a:pPr marL="0" indent="0">
              <a:lnSpc>
                <a:spcPts val="7545"/>
              </a:lnSpc>
              <a:buNone/>
            </a:pPr>
            <a:r>
              <a:rPr lang="en-US" sz="6036" dirty="0" smtClean="0">
                <a:solidFill>
                  <a:srgbClr val="1B1B27"/>
                </a:solidFill>
                <a:latin typeface="Corben" pitchFamily="34" charset="0"/>
                <a:ea typeface="Corben" pitchFamily="34" charset="-122"/>
                <a:cs typeface="Corben" pitchFamily="34" charset="-120"/>
              </a:rPr>
              <a:t>Roadmap to </a:t>
            </a:r>
            <a:r>
              <a:rPr lang="en-US" sz="6036" dirty="0">
                <a:solidFill>
                  <a:srgbClr val="1B1B27"/>
                </a:solidFill>
                <a:latin typeface="Corben" pitchFamily="34" charset="0"/>
                <a:ea typeface="Corben" pitchFamily="34" charset="-122"/>
                <a:cs typeface="Corben" pitchFamily="34" charset="-120"/>
              </a:rPr>
              <a:t>Child Development and Needs</a:t>
            </a:r>
            <a:endParaRPr lang="en-US" sz="6036" dirty="0"/>
          </a:p>
        </p:txBody>
      </p:sp>
    </p:spTree>
    <p:extLst>
      <p:ext uri="{BB962C8B-B14F-4D97-AF65-F5344CB8AC3E}">
        <p14:creationId xmlns:p14="http://schemas.microsoft.com/office/powerpoint/2010/main" val="400500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90799" y="1172528"/>
            <a:ext cx="9306401" cy="1388745"/>
          </a:xfrm>
          <a:prstGeom prst="rect">
            <a:avLst/>
          </a:prstGeom>
          <a:noFill/>
          <a:ln/>
        </p:spPr>
        <p:txBody>
          <a:bodyPr wrap="squar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Understanding Child Development Stages</a:t>
            </a:r>
            <a:endParaRPr lang="en-US" sz="4374" dirty="0"/>
          </a:p>
        </p:txBody>
      </p:sp>
      <p:sp>
        <p:nvSpPr>
          <p:cNvPr id="6" name="Shape 2"/>
          <p:cNvSpPr/>
          <p:nvPr/>
        </p:nvSpPr>
        <p:spPr>
          <a:xfrm>
            <a:off x="4490799" y="3068122"/>
            <a:ext cx="499943" cy="499943"/>
          </a:xfrm>
          <a:prstGeom prst="roundRect">
            <a:avLst>
              <a:gd name="adj" fmla="val 20000"/>
            </a:avLst>
          </a:prstGeom>
          <a:solidFill>
            <a:srgbClr val="D2D9F9"/>
          </a:solidFill>
          <a:ln w="7620">
            <a:solidFill>
              <a:srgbClr val="B8BFDF"/>
            </a:solidFill>
            <a:prstDash val="solid"/>
          </a:ln>
        </p:spPr>
      </p:sp>
      <p:sp>
        <p:nvSpPr>
          <p:cNvPr id="7" name="Text 3"/>
          <p:cNvSpPr/>
          <p:nvPr/>
        </p:nvSpPr>
        <p:spPr>
          <a:xfrm>
            <a:off x="4691539" y="3109793"/>
            <a:ext cx="98465"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1</a:t>
            </a:r>
            <a:endParaRPr lang="en-US" sz="2624" dirty="0"/>
          </a:p>
        </p:txBody>
      </p:sp>
      <p:sp>
        <p:nvSpPr>
          <p:cNvPr id="8" name="Text 4"/>
          <p:cNvSpPr/>
          <p:nvPr/>
        </p:nvSpPr>
        <p:spPr>
          <a:xfrm>
            <a:off x="5212913" y="3144441"/>
            <a:ext cx="3550563"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Early Childhood (0-5 years)</a:t>
            </a:r>
            <a:endParaRPr lang="en-US" sz="2187" dirty="0"/>
          </a:p>
        </p:txBody>
      </p:sp>
      <p:sp>
        <p:nvSpPr>
          <p:cNvPr id="9" name="Text 5"/>
          <p:cNvSpPr/>
          <p:nvPr/>
        </p:nvSpPr>
        <p:spPr>
          <a:xfrm>
            <a:off x="5212913" y="3624858"/>
            <a:ext cx="382000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Rapid physical growth, language development, social-emotional skills, and cognitive milestones during this foundational period.</a:t>
            </a:r>
            <a:endParaRPr lang="en-US" sz="1750" dirty="0"/>
          </a:p>
        </p:txBody>
      </p:sp>
      <p:sp>
        <p:nvSpPr>
          <p:cNvPr id="10" name="Shape 6"/>
          <p:cNvSpPr/>
          <p:nvPr/>
        </p:nvSpPr>
        <p:spPr>
          <a:xfrm>
            <a:off x="9255085" y="3068122"/>
            <a:ext cx="499943" cy="499943"/>
          </a:xfrm>
          <a:prstGeom prst="roundRect">
            <a:avLst>
              <a:gd name="adj" fmla="val 20000"/>
            </a:avLst>
          </a:prstGeom>
          <a:solidFill>
            <a:srgbClr val="D2D9F9"/>
          </a:solidFill>
          <a:ln w="7620">
            <a:solidFill>
              <a:srgbClr val="B8BFDF"/>
            </a:solidFill>
            <a:prstDash val="solid"/>
          </a:ln>
        </p:spPr>
      </p:sp>
      <p:sp>
        <p:nvSpPr>
          <p:cNvPr id="11" name="Text 7"/>
          <p:cNvSpPr/>
          <p:nvPr/>
        </p:nvSpPr>
        <p:spPr>
          <a:xfrm>
            <a:off x="9418082" y="3109793"/>
            <a:ext cx="173831"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2</a:t>
            </a:r>
            <a:endParaRPr lang="en-US" sz="2624" dirty="0"/>
          </a:p>
        </p:txBody>
      </p:sp>
      <p:sp>
        <p:nvSpPr>
          <p:cNvPr id="12" name="Text 8"/>
          <p:cNvSpPr/>
          <p:nvPr/>
        </p:nvSpPr>
        <p:spPr>
          <a:xfrm>
            <a:off x="9977199" y="3144441"/>
            <a:ext cx="3820001" cy="694373"/>
          </a:xfrm>
          <a:prstGeom prst="rect">
            <a:avLst/>
          </a:prstGeom>
          <a:noFill/>
          <a:ln/>
        </p:spPr>
        <p:txBody>
          <a:bodyPr wrap="squar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Middle Childhood (6-10 years)</a:t>
            </a:r>
            <a:endParaRPr lang="en-US" sz="2187" dirty="0"/>
          </a:p>
        </p:txBody>
      </p:sp>
      <p:sp>
        <p:nvSpPr>
          <p:cNvPr id="13" name="Text 9"/>
          <p:cNvSpPr/>
          <p:nvPr/>
        </p:nvSpPr>
        <p:spPr>
          <a:xfrm>
            <a:off x="9977199" y="3972044"/>
            <a:ext cx="382000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Focus on gaining independence, improving motor skills, expanding academic abilities, and navigating social relationships.</a:t>
            </a:r>
            <a:endParaRPr lang="en-US" sz="1750" dirty="0"/>
          </a:p>
        </p:txBody>
      </p:sp>
      <p:sp>
        <p:nvSpPr>
          <p:cNvPr id="14" name="Shape 10"/>
          <p:cNvSpPr/>
          <p:nvPr/>
        </p:nvSpPr>
        <p:spPr>
          <a:xfrm>
            <a:off x="4490799" y="5789414"/>
            <a:ext cx="499943" cy="499943"/>
          </a:xfrm>
          <a:prstGeom prst="roundRect">
            <a:avLst>
              <a:gd name="adj" fmla="val 20000"/>
            </a:avLst>
          </a:prstGeom>
          <a:solidFill>
            <a:srgbClr val="D2D9F9"/>
          </a:solidFill>
          <a:ln w="7620">
            <a:solidFill>
              <a:srgbClr val="B8BFDF"/>
            </a:solidFill>
            <a:prstDash val="solid"/>
          </a:ln>
        </p:spPr>
      </p:sp>
      <p:sp>
        <p:nvSpPr>
          <p:cNvPr id="15" name="Text 11"/>
          <p:cNvSpPr/>
          <p:nvPr/>
        </p:nvSpPr>
        <p:spPr>
          <a:xfrm>
            <a:off x="4647128" y="5831086"/>
            <a:ext cx="187166"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3</a:t>
            </a:r>
            <a:endParaRPr lang="en-US" sz="2624" dirty="0"/>
          </a:p>
        </p:txBody>
      </p:sp>
      <p:sp>
        <p:nvSpPr>
          <p:cNvPr id="16" name="Text 12"/>
          <p:cNvSpPr/>
          <p:nvPr/>
        </p:nvSpPr>
        <p:spPr>
          <a:xfrm>
            <a:off x="5212913" y="5865733"/>
            <a:ext cx="3090982"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Adolescence (11-18 years)</a:t>
            </a:r>
            <a:endParaRPr lang="en-US" sz="2187" dirty="0"/>
          </a:p>
        </p:txBody>
      </p:sp>
      <p:sp>
        <p:nvSpPr>
          <p:cNvPr id="17" name="Text 13"/>
          <p:cNvSpPr/>
          <p:nvPr/>
        </p:nvSpPr>
        <p:spPr>
          <a:xfrm>
            <a:off x="5212913" y="6346150"/>
            <a:ext cx="8584287" cy="710803"/>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Identity formation, increased emotional changes, sexual maturation, cognitive complexity, and preparing for adulthood.</a:t>
            </a:r>
            <a:endParaRPr lang="en-US" sz="1750" dirty="0"/>
          </a:p>
        </p:txBody>
      </p:sp>
    </p:spTree>
    <p:extLst>
      <p:ext uri="{BB962C8B-B14F-4D97-AF65-F5344CB8AC3E}">
        <p14:creationId xmlns:p14="http://schemas.microsoft.com/office/powerpoint/2010/main" val="399720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891064"/>
            <a:ext cx="6998732"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Physical Needs of Children</a:t>
            </a:r>
            <a:endParaRPr lang="en-US" sz="4374" dirty="0"/>
          </a:p>
        </p:txBody>
      </p:sp>
      <p:sp>
        <p:nvSpPr>
          <p:cNvPr id="5" name="Text 2"/>
          <p:cNvSpPr/>
          <p:nvPr/>
        </p:nvSpPr>
        <p:spPr>
          <a:xfrm>
            <a:off x="2037993" y="2118598"/>
            <a:ext cx="500622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Children have fundamental physical needs that must be met for healthy growth and development. These include adequate nutrition, clean water, shelter, rest, and physical activity.</a:t>
            </a:r>
            <a:endParaRPr lang="en-US" sz="1750" dirty="0"/>
          </a:p>
        </p:txBody>
      </p:sp>
      <p:sp>
        <p:nvSpPr>
          <p:cNvPr id="6" name="Text 3"/>
          <p:cNvSpPr/>
          <p:nvPr/>
        </p:nvSpPr>
        <p:spPr>
          <a:xfrm>
            <a:off x="2037993" y="4095512"/>
            <a:ext cx="500622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Proper nutrition provides the energy, vitamins, and minerals essential for children to thrive. Sufficient sleep allows their bodies and minds to recharge and recover.</a:t>
            </a:r>
            <a:endParaRPr lang="en-US" sz="1750" dirty="0"/>
          </a:p>
        </p:txBody>
      </p:sp>
      <p:sp>
        <p:nvSpPr>
          <p:cNvPr id="7" name="Text 4"/>
          <p:cNvSpPr/>
          <p:nvPr/>
        </p:nvSpPr>
        <p:spPr>
          <a:xfrm>
            <a:off x="2037993" y="5717024"/>
            <a:ext cx="500622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Regular physical activity supports muscle development, coordination, and cardiovascular health. Meeting these basic physical needs is crucial for children to reach their full potential.</a:t>
            </a:r>
            <a:endParaRPr lang="en-US" sz="1750" dirty="0"/>
          </a:p>
        </p:txBody>
      </p:sp>
      <p:pic>
        <p:nvPicPr>
          <p:cNvPr id="8" name="Image 1" descr="preencoded.png"/>
          <p:cNvPicPr>
            <a:picLocks noChangeAspect="1"/>
          </p:cNvPicPr>
          <p:nvPr/>
        </p:nvPicPr>
        <p:blipFill>
          <a:blip r:embed="rId4"/>
          <a:stretch>
            <a:fillRect/>
          </a:stretch>
        </p:blipFill>
        <p:spPr>
          <a:xfrm>
            <a:off x="7593806" y="2168604"/>
            <a:ext cx="5006221" cy="3425309"/>
          </a:xfrm>
          <a:prstGeom prst="rect">
            <a:avLst/>
          </a:prstGeom>
        </p:spPr>
      </p:pic>
    </p:spTree>
    <p:extLst>
      <p:ext uri="{BB962C8B-B14F-4D97-AF65-F5344CB8AC3E}">
        <p14:creationId xmlns:p14="http://schemas.microsoft.com/office/powerpoint/2010/main" val="414929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1072753"/>
            <a:ext cx="10264021"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Emotional and Social Needs of Children</a:t>
            </a:r>
            <a:endParaRPr lang="en-US" sz="4374" dirty="0"/>
          </a:p>
        </p:txBody>
      </p:sp>
      <p:sp>
        <p:nvSpPr>
          <p:cNvPr id="5" name="Shape 2"/>
          <p:cNvSpPr/>
          <p:nvPr/>
        </p:nvSpPr>
        <p:spPr>
          <a:xfrm>
            <a:off x="2037993" y="2211467"/>
            <a:ext cx="5166122" cy="2361605"/>
          </a:xfrm>
          <a:prstGeom prst="roundRect">
            <a:avLst>
              <a:gd name="adj" fmla="val 4234"/>
            </a:avLst>
          </a:prstGeom>
          <a:solidFill>
            <a:srgbClr val="D2D9F9"/>
          </a:solidFill>
          <a:ln w="7620">
            <a:solidFill>
              <a:srgbClr val="B8BFDF"/>
            </a:solidFill>
            <a:prstDash val="solid"/>
          </a:ln>
        </p:spPr>
      </p:sp>
      <p:sp>
        <p:nvSpPr>
          <p:cNvPr id="6" name="Text 3"/>
          <p:cNvSpPr/>
          <p:nvPr/>
        </p:nvSpPr>
        <p:spPr>
          <a:xfrm>
            <a:off x="2267783" y="2441258"/>
            <a:ext cx="3471267"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Attachment and Belonging</a:t>
            </a:r>
            <a:endParaRPr lang="en-US" sz="2187" dirty="0"/>
          </a:p>
        </p:txBody>
      </p:sp>
      <p:sp>
        <p:nvSpPr>
          <p:cNvPr id="7" name="Text 4"/>
          <p:cNvSpPr/>
          <p:nvPr/>
        </p:nvSpPr>
        <p:spPr>
          <a:xfrm>
            <a:off x="2267783" y="2921675"/>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Children need strong emotional bonds with caregivers to feel secure and loved. Positive relationships help them develop a sense of belonging and trust.</a:t>
            </a:r>
            <a:endParaRPr lang="en-US" sz="1750" dirty="0"/>
          </a:p>
        </p:txBody>
      </p:sp>
      <p:sp>
        <p:nvSpPr>
          <p:cNvPr id="8" name="Shape 5"/>
          <p:cNvSpPr/>
          <p:nvPr/>
        </p:nvSpPr>
        <p:spPr>
          <a:xfrm>
            <a:off x="7426285" y="2211467"/>
            <a:ext cx="5166122" cy="2361605"/>
          </a:xfrm>
          <a:prstGeom prst="roundRect">
            <a:avLst>
              <a:gd name="adj" fmla="val 4234"/>
            </a:avLst>
          </a:prstGeom>
          <a:solidFill>
            <a:srgbClr val="D2D9F9"/>
          </a:solidFill>
          <a:ln w="7620">
            <a:solidFill>
              <a:srgbClr val="B8BFDF"/>
            </a:solidFill>
            <a:prstDash val="solid"/>
          </a:ln>
        </p:spPr>
      </p:sp>
      <p:sp>
        <p:nvSpPr>
          <p:cNvPr id="9" name="Text 6"/>
          <p:cNvSpPr/>
          <p:nvPr/>
        </p:nvSpPr>
        <p:spPr>
          <a:xfrm>
            <a:off x="7656076" y="2441258"/>
            <a:ext cx="3649504"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Self-Esteem and Confidence</a:t>
            </a:r>
            <a:endParaRPr lang="en-US" sz="2187" dirty="0"/>
          </a:p>
        </p:txBody>
      </p:sp>
      <p:sp>
        <p:nvSpPr>
          <p:cNvPr id="10" name="Text 7"/>
          <p:cNvSpPr/>
          <p:nvPr/>
        </p:nvSpPr>
        <p:spPr>
          <a:xfrm>
            <a:off x="7656076" y="2921675"/>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Encouragement, praise, and acceptance from loved ones foster a child's self-esteem and confidence. This supports healthy social-emotional development.</a:t>
            </a:r>
            <a:endParaRPr lang="en-US" sz="1750" dirty="0"/>
          </a:p>
        </p:txBody>
      </p:sp>
      <p:sp>
        <p:nvSpPr>
          <p:cNvPr id="11" name="Shape 8"/>
          <p:cNvSpPr/>
          <p:nvPr/>
        </p:nvSpPr>
        <p:spPr>
          <a:xfrm>
            <a:off x="2037993" y="4795242"/>
            <a:ext cx="5166122" cy="2361605"/>
          </a:xfrm>
          <a:prstGeom prst="roundRect">
            <a:avLst>
              <a:gd name="adj" fmla="val 4234"/>
            </a:avLst>
          </a:prstGeom>
          <a:solidFill>
            <a:srgbClr val="D2D9F9"/>
          </a:solidFill>
          <a:ln w="7620">
            <a:solidFill>
              <a:srgbClr val="B8BFDF"/>
            </a:solidFill>
            <a:prstDash val="solid"/>
          </a:ln>
        </p:spPr>
      </p:sp>
      <p:sp>
        <p:nvSpPr>
          <p:cNvPr id="12" name="Text 9"/>
          <p:cNvSpPr/>
          <p:nvPr/>
        </p:nvSpPr>
        <p:spPr>
          <a:xfrm>
            <a:off x="2267783" y="5025033"/>
            <a:ext cx="2902029"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Emotional Expression</a:t>
            </a:r>
            <a:endParaRPr lang="en-US" sz="2187" dirty="0"/>
          </a:p>
        </p:txBody>
      </p:sp>
      <p:sp>
        <p:nvSpPr>
          <p:cNvPr id="13" name="Text 10"/>
          <p:cNvSpPr/>
          <p:nvPr/>
        </p:nvSpPr>
        <p:spPr>
          <a:xfrm>
            <a:off x="2267783" y="5505450"/>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Allowing children to express their feelings in a safe environment helps them learn to identify and manage emotions. This builds emotional intelligence.</a:t>
            </a:r>
            <a:endParaRPr lang="en-US" sz="1750" dirty="0"/>
          </a:p>
        </p:txBody>
      </p:sp>
      <p:sp>
        <p:nvSpPr>
          <p:cNvPr id="14" name="Shape 11"/>
          <p:cNvSpPr/>
          <p:nvPr/>
        </p:nvSpPr>
        <p:spPr>
          <a:xfrm>
            <a:off x="7426285" y="4795242"/>
            <a:ext cx="5166122" cy="2361605"/>
          </a:xfrm>
          <a:prstGeom prst="roundRect">
            <a:avLst>
              <a:gd name="adj" fmla="val 4234"/>
            </a:avLst>
          </a:prstGeom>
          <a:solidFill>
            <a:srgbClr val="D2D9F9"/>
          </a:solidFill>
          <a:ln w="7620">
            <a:solidFill>
              <a:srgbClr val="B8BFDF"/>
            </a:solidFill>
            <a:prstDash val="solid"/>
          </a:ln>
        </p:spPr>
      </p:sp>
      <p:sp>
        <p:nvSpPr>
          <p:cNvPr id="15" name="Text 12"/>
          <p:cNvSpPr/>
          <p:nvPr/>
        </p:nvSpPr>
        <p:spPr>
          <a:xfrm>
            <a:off x="7656076" y="5025033"/>
            <a:ext cx="2777490"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Social Skills</a:t>
            </a:r>
            <a:endParaRPr lang="en-US" sz="2187" dirty="0"/>
          </a:p>
        </p:txBody>
      </p:sp>
      <p:sp>
        <p:nvSpPr>
          <p:cNvPr id="16" name="Text 13"/>
          <p:cNvSpPr/>
          <p:nvPr/>
        </p:nvSpPr>
        <p:spPr>
          <a:xfrm>
            <a:off x="7656076" y="5505450"/>
            <a:ext cx="4706541" cy="1421606"/>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Opportunities for play and interaction teach children cooperation, communication, and other vital social skills needed to form healthy relationships.</a:t>
            </a:r>
            <a:endParaRPr lang="en-US" sz="1750" dirty="0"/>
          </a:p>
        </p:txBody>
      </p:sp>
    </p:spTree>
    <p:extLst>
      <p:ext uri="{BB962C8B-B14F-4D97-AF65-F5344CB8AC3E}">
        <p14:creationId xmlns:p14="http://schemas.microsoft.com/office/powerpoint/2010/main" val="61508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621506"/>
            <a:ext cx="9879211"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Cognitive and Language Development</a:t>
            </a:r>
            <a:endParaRPr lang="en-US" sz="4374" dirty="0"/>
          </a:p>
        </p:txBody>
      </p:sp>
      <p:sp>
        <p:nvSpPr>
          <p:cNvPr id="5" name="Text 2"/>
          <p:cNvSpPr/>
          <p:nvPr/>
        </p:nvSpPr>
        <p:spPr>
          <a:xfrm>
            <a:off x="2037993" y="1871305"/>
            <a:ext cx="2232065" cy="694373"/>
          </a:xfrm>
          <a:prstGeom prst="rect">
            <a:avLst/>
          </a:prstGeom>
          <a:noFill/>
          <a:ln/>
        </p:spPr>
        <p:txBody>
          <a:bodyPr wrap="squar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Cognitive Growth</a:t>
            </a:r>
            <a:endParaRPr lang="en-US" sz="2187" dirty="0"/>
          </a:p>
        </p:txBody>
      </p:sp>
      <p:sp>
        <p:nvSpPr>
          <p:cNvPr id="6" name="Text 3"/>
          <p:cNvSpPr/>
          <p:nvPr/>
        </p:nvSpPr>
        <p:spPr>
          <a:xfrm>
            <a:off x="2037993" y="2787848"/>
            <a:ext cx="2232065" cy="3909417"/>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Children's cognitive abilities develop rapidly in the early years, enabling them to problem-solve, think logically, and understand abstract concepts. This lays the foundation for future academic success.</a:t>
            </a:r>
            <a:endParaRPr lang="en-US" sz="1750" dirty="0"/>
          </a:p>
        </p:txBody>
      </p:sp>
      <p:sp>
        <p:nvSpPr>
          <p:cNvPr id="7" name="Text 4"/>
          <p:cNvSpPr/>
          <p:nvPr/>
        </p:nvSpPr>
        <p:spPr>
          <a:xfrm>
            <a:off x="4819650" y="1871305"/>
            <a:ext cx="2232065" cy="694373"/>
          </a:xfrm>
          <a:prstGeom prst="rect">
            <a:avLst/>
          </a:prstGeom>
          <a:noFill/>
          <a:ln/>
        </p:spPr>
        <p:txBody>
          <a:bodyPr wrap="squar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Language Milestones</a:t>
            </a:r>
            <a:endParaRPr lang="en-US" sz="2187" dirty="0"/>
          </a:p>
        </p:txBody>
      </p:sp>
      <p:sp>
        <p:nvSpPr>
          <p:cNvPr id="8" name="Text 5"/>
          <p:cNvSpPr/>
          <p:nvPr/>
        </p:nvSpPr>
        <p:spPr>
          <a:xfrm>
            <a:off x="4819650" y="2787848"/>
            <a:ext cx="2232065" cy="3909417"/>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Infants begin cooing and babbling, then progress to first words and two-word phrases. Toddlers rapidly expand their vocabularies and learn to communicate their needs and ideas effectively.</a:t>
            </a:r>
            <a:endParaRPr lang="en-US" sz="1750" dirty="0"/>
          </a:p>
        </p:txBody>
      </p:sp>
      <p:sp>
        <p:nvSpPr>
          <p:cNvPr id="9" name="Text 6"/>
          <p:cNvSpPr/>
          <p:nvPr/>
        </p:nvSpPr>
        <p:spPr>
          <a:xfrm>
            <a:off x="7601307" y="1871305"/>
            <a:ext cx="2232065" cy="694373"/>
          </a:xfrm>
          <a:prstGeom prst="rect">
            <a:avLst/>
          </a:prstGeom>
          <a:noFill/>
          <a:ln/>
        </p:spPr>
        <p:txBody>
          <a:bodyPr wrap="squar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Importance of Interaction</a:t>
            </a:r>
            <a:endParaRPr lang="en-US" sz="2187" dirty="0"/>
          </a:p>
        </p:txBody>
      </p:sp>
      <p:sp>
        <p:nvSpPr>
          <p:cNvPr id="10" name="Text 7"/>
          <p:cNvSpPr/>
          <p:nvPr/>
        </p:nvSpPr>
        <p:spPr>
          <a:xfrm>
            <a:off x="7601307" y="2787848"/>
            <a:ext cx="2232065" cy="4264819"/>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Engaging children in conversations, reading aloud, and encouraging questions are crucial for optimal language development. This nurtures their curiosity and helps them make sense of the world around them.</a:t>
            </a:r>
            <a:endParaRPr lang="en-US" sz="1750" dirty="0"/>
          </a:p>
        </p:txBody>
      </p:sp>
      <p:sp>
        <p:nvSpPr>
          <p:cNvPr id="11" name="Text 8"/>
          <p:cNvSpPr/>
          <p:nvPr/>
        </p:nvSpPr>
        <p:spPr>
          <a:xfrm>
            <a:off x="10382964" y="1871305"/>
            <a:ext cx="2232065" cy="694373"/>
          </a:xfrm>
          <a:prstGeom prst="rect">
            <a:avLst/>
          </a:prstGeom>
          <a:noFill/>
          <a:ln/>
        </p:spPr>
        <p:txBody>
          <a:bodyPr wrap="square" rtlCol="0" anchor="t"/>
          <a:lstStyle/>
          <a:p>
            <a:pPr marL="0" indent="0">
              <a:lnSpc>
                <a:spcPts val="2734"/>
              </a:lnSpc>
              <a:buNone/>
            </a:pPr>
            <a:r>
              <a:rPr lang="en-US" sz="2187" dirty="0">
                <a:solidFill>
                  <a:srgbClr val="1B1B27"/>
                </a:solidFill>
                <a:latin typeface="Corben" pitchFamily="34" charset="0"/>
                <a:ea typeface="Corben" pitchFamily="34" charset="-122"/>
                <a:cs typeface="Corben" pitchFamily="34" charset="-120"/>
              </a:rPr>
              <a:t>Supporting Bilingualism</a:t>
            </a:r>
            <a:endParaRPr lang="en-US" sz="2187" dirty="0"/>
          </a:p>
        </p:txBody>
      </p:sp>
      <p:sp>
        <p:nvSpPr>
          <p:cNvPr id="12" name="Text 9"/>
          <p:cNvSpPr/>
          <p:nvPr/>
        </p:nvSpPr>
        <p:spPr>
          <a:xfrm>
            <a:off x="10382964" y="2787848"/>
            <a:ext cx="2232065" cy="4620220"/>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Children who grow up in bilingual environments have unique cognitive advantages, such as enhanced problem-solving skills and greater mental flexibility. Exposing them to multiple languages early on supports their overall development.</a:t>
            </a:r>
            <a:endParaRPr lang="en-US" sz="1750" dirty="0"/>
          </a:p>
        </p:txBody>
      </p:sp>
    </p:spTree>
    <p:extLst>
      <p:ext uri="{BB962C8B-B14F-4D97-AF65-F5344CB8AC3E}">
        <p14:creationId xmlns:p14="http://schemas.microsoft.com/office/powerpoint/2010/main" val="7910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438150"/>
            <a:ext cx="12618720" cy="987238"/>
          </a:xfrm>
        </p:spPr>
        <p:txBody>
          <a:bodyPr/>
          <a:lstStyle/>
          <a:p>
            <a:r>
              <a:rPr lang="en-US" b="1" dirty="0" smtClean="0"/>
              <a:t>Lessons </a:t>
            </a:r>
            <a:r>
              <a:rPr lang="en-US" b="1" smtClean="0"/>
              <a:t>for today</a:t>
            </a:r>
            <a:endParaRPr lang="en-GB" b="1" dirty="0"/>
          </a:p>
        </p:txBody>
      </p:sp>
      <p:sp>
        <p:nvSpPr>
          <p:cNvPr id="3" name="Content Placeholder 2"/>
          <p:cNvSpPr>
            <a:spLocks noGrp="1"/>
          </p:cNvSpPr>
          <p:nvPr>
            <p:ph idx="1"/>
          </p:nvPr>
        </p:nvSpPr>
        <p:spPr>
          <a:xfrm>
            <a:off x="1005840" y="1351429"/>
            <a:ext cx="12618720" cy="7011033"/>
          </a:xfrm>
        </p:spPr>
        <p:txBody>
          <a:bodyPr/>
          <a:lstStyle/>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Prevalence of Child </a:t>
            </a:r>
            <a:r>
              <a:rPr lang="en-US" sz="2800" dirty="0" smtClean="0">
                <a:solidFill>
                  <a:srgbClr val="1B1B27"/>
                </a:solidFill>
                <a:latin typeface="Corben" pitchFamily="34" charset="0"/>
                <a:ea typeface="Corben" pitchFamily="34" charset="-122"/>
                <a:cs typeface="Corben" pitchFamily="34" charset="-120"/>
              </a:rPr>
              <a:t>Labor</a:t>
            </a:r>
          </a:p>
          <a:p>
            <a:pPr marL="514350" indent="-514350">
              <a:spcBef>
                <a:spcPts val="0"/>
              </a:spcBef>
              <a:buFont typeface="+mj-lt"/>
              <a:buAutoNum type="arabicPeriod"/>
            </a:pPr>
            <a:r>
              <a:rPr lang="en-US" sz="2800" dirty="0" smtClean="0">
                <a:solidFill>
                  <a:srgbClr val="1B1B27"/>
                </a:solidFill>
                <a:latin typeface="Corben" pitchFamily="34" charset="0"/>
                <a:ea typeface="Corben" pitchFamily="34" charset="-122"/>
                <a:cs typeface="Corben" pitchFamily="34" charset="-120"/>
              </a:rPr>
              <a:t>Causes </a:t>
            </a:r>
            <a:r>
              <a:rPr lang="en-US" sz="2800" dirty="0">
                <a:solidFill>
                  <a:srgbClr val="1B1B27"/>
                </a:solidFill>
                <a:latin typeface="Corben" pitchFamily="34" charset="0"/>
                <a:ea typeface="Corben" pitchFamily="34" charset="-122"/>
                <a:cs typeface="Corben" pitchFamily="34" charset="-120"/>
              </a:rPr>
              <a:t>of Child Labor</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Impact on Children's Well-being</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Legal Framework and Government Efforts</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Role of Civil Society</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Challenges to Effective Protection</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Recommendations for Improvement</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Overview of Child Labor and Protection in Nigeria</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Roadmap to Child Development and Needs</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Understanding Child Development Stages</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Physical Needs of Children</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Emotional and Social Needs of Children</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Cognitive and Language Development</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Importance of Play and Exploration</a:t>
            </a:r>
            <a:endParaRPr lang="en-US" sz="2800" dirty="0"/>
          </a:p>
          <a:p>
            <a:pPr marL="514350" indent="-514350">
              <a:spcBef>
                <a:spcPts val="0"/>
              </a:spcBef>
              <a:buFont typeface="+mj-lt"/>
              <a:buAutoNum type="arabicPeriod"/>
            </a:pPr>
            <a:r>
              <a:rPr lang="en-US" sz="2800" dirty="0">
                <a:solidFill>
                  <a:srgbClr val="1B1B27"/>
                </a:solidFill>
                <a:latin typeface="Corben" pitchFamily="34" charset="0"/>
                <a:ea typeface="Corben" pitchFamily="34" charset="-122"/>
                <a:cs typeface="Corben" pitchFamily="34" charset="-120"/>
              </a:rPr>
              <a:t>Protecting Children's Rights and Wellbeing</a:t>
            </a:r>
            <a:endParaRPr lang="en-US" sz="2800" dirty="0"/>
          </a:p>
          <a:p>
            <a:pPr marL="514350" indent="-514350">
              <a:spcBef>
                <a:spcPts val="0"/>
              </a:spcBef>
              <a:buFont typeface="+mj-lt"/>
              <a:buAutoNum type="arabicPeriod"/>
            </a:pPr>
            <a:endParaRPr lang="en-US" sz="2800" dirty="0"/>
          </a:p>
        </p:txBody>
      </p:sp>
    </p:spTree>
    <p:extLst>
      <p:ext uri="{BB962C8B-B14F-4D97-AF65-F5344CB8AC3E}">
        <p14:creationId xmlns:p14="http://schemas.microsoft.com/office/powerpoint/2010/main" val="293611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351836"/>
            <a:ext cx="7477601" cy="1388745"/>
          </a:xfrm>
          <a:prstGeom prst="rect">
            <a:avLst/>
          </a:prstGeom>
          <a:noFill/>
          <a:ln/>
        </p:spPr>
        <p:txBody>
          <a:bodyPr wrap="squar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Importance of Play and Exploration</a:t>
            </a:r>
            <a:endParaRPr lang="en-US" sz="4374" dirty="0"/>
          </a:p>
        </p:txBody>
      </p:sp>
      <p:sp>
        <p:nvSpPr>
          <p:cNvPr id="6" name="Text 2"/>
          <p:cNvSpPr/>
          <p:nvPr/>
        </p:nvSpPr>
        <p:spPr>
          <a:xfrm>
            <a:off x="833199" y="3073837"/>
            <a:ext cx="747760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Play is essential for a child's healthy development. Through play, children explore their world, stimulate their senses, and cultivate important cognitive, social, and emotional skills. Unstructured, imaginative play fosters creativity, problem-solving, and a joy of learning.</a:t>
            </a:r>
            <a:endParaRPr lang="en-US" sz="1750" dirty="0"/>
          </a:p>
        </p:txBody>
      </p:sp>
      <p:sp>
        <p:nvSpPr>
          <p:cNvPr id="7" name="Text 3"/>
          <p:cNvSpPr/>
          <p:nvPr/>
        </p:nvSpPr>
        <p:spPr>
          <a:xfrm>
            <a:off x="833199" y="5100757"/>
            <a:ext cx="747760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Providing opportunities for exploration allows children to satisfy their innate curiosity, develop fine and gross motor abilities, and deepen their understanding of the world around them. Playful learning nurtures a child's overall well-being and sets the foundation for lifelong success.</a:t>
            </a:r>
            <a:endParaRPr lang="en-US" sz="1750" dirty="0"/>
          </a:p>
        </p:txBody>
      </p:sp>
    </p:spTree>
    <p:extLst>
      <p:ext uri="{BB962C8B-B14F-4D97-AF65-F5344CB8AC3E}">
        <p14:creationId xmlns:p14="http://schemas.microsoft.com/office/powerpoint/2010/main" val="346341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1503045"/>
            <a:ext cx="10554414" cy="1388745"/>
          </a:xfrm>
          <a:prstGeom prst="rect">
            <a:avLst/>
          </a:prstGeom>
          <a:noFill/>
          <a:ln/>
        </p:spPr>
        <p:txBody>
          <a:bodyPr wrap="squar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Promoting Healthy Attachment and Bonding</a:t>
            </a:r>
            <a:endParaRPr lang="en-US" sz="4374" dirty="0"/>
          </a:p>
        </p:txBody>
      </p:sp>
      <p:pic>
        <p:nvPicPr>
          <p:cNvPr id="5" name="Image 1" descr="preencoded.png"/>
          <p:cNvPicPr>
            <a:picLocks noChangeAspect="1"/>
          </p:cNvPicPr>
          <p:nvPr/>
        </p:nvPicPr>
        <p:blipFill>
          <a:blip r:embed="rId4"/>
          <a:stretch>
            <a:fillRect/>
          </a:stretch>
        </p:blipFill>
        <p:spPr>
          <a:xfrm>
            <a:off x="2037993" y="3336131"/>
            <a:ext cx="555427" cy="555427"/>
          </a:xfrm>
          <a:prstGeom prst="rect">
            <a:avLst/>
          </a:prstGeom>
        </p:spPr>
      </p:pic>
      <p:sp>
        <p:nvSpPr>
          <p:cNvPr id="6" name="Text 2"/>
          <p:cNvSpPr/>
          <p:nvPr/>
        </p:nvSpPr>
        <p:spPr>
          <a:xfrm>
            <a:off x="2037993" y="4113728"/>
            <a:ext cx="2907744"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Nurturing Connection</a:t>
            </a:r>
            <a:endParaRPr lang="en-US" sz="2187" dirty="0"/>
          </a:p>
        </p:txBody>
      </p:sp>
      <p:sp>
        <p:nvSpPr>
          <p:cNvPr id="7" name="Text 3"/>
          <p:cNvSpPr/>
          <p:nvPr/>
        </p:nvSpPr>
        <p:spPr>
          <a:xfrm>
            <a:off x="2037993" y="4594146"/>
            <a:ext cx="3295888" cy="1777008"/>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Fostering strong emotional bonds and secure attachments between children and their caregivers is crucial for healthy development.</a:t>
            </a:r>
            <a:endParaRPr lang="en-US" sz="1750" dirty="0"/>
          </a:p>
        </p:txBody>
      </p:sp>
      <p:pic>
        <p:nvPicPr>
          <p:cNvPr id="8" name="Image 2" descr="preencoded.png"/>
          <p:cNvPicPr>
            <a:picLocks noChangeAspect="1"/>
          </p:cNvPicPr>
          <p:nvPr/>
        </p:nvPicPr>
        <p:blipFill>
          <a:blip r:embed="rId5"/>
          <a:stretch>
            <a:fillRect/>
          </a:stretch>
        </p:blipFill>
        <p:spPr>
          <a:xfrm>
            <a:off x="5667137" y="3336131"/>
            <a:ext cx="555427" cy="555427"/>
          </a:xfrm>
          <a:prstGeom prst="rect">
            <a:avLst/>
          </a:prstGeom>
        </p:spPr>
      </p:pic>
      <p:sp>
        <p:nvSpPr>
          <p:cNvPr id="9" name="Text 4"/>
          <p:cNvSpPr/>
          <p:nvPr/>
        </p:nvSpPr>
        <p:spPr>
          <a:xfrm>
            <a:off x="5667137" y="4113728"/>
            <a:ext cx="277749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Responsive Care</a:t>
            </a:r>
            <a:endParaRPr lang="en-US" sz="2187" dirty="0"/>
          </a:p>
        </p:txBody>
      </p:sp>
      <p:sp>
        <p:nvSpPr>
          <p:cNvPr id="10" name="Text 5"/>
          <p:cNvSpPr/>
          <p:nvPr/>
        </p:nvSpPr>
        <p:spPr>
          <a:xfrm>
            <a:off x="5667137" y="4594146"/>
            <a:ext cx="3296007" cy="1777008"/>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Attentive, responsive, and consistent caregiving supports the formation of trust, empathy, and a sense of safety.</a:t>
            </a:r>
            <a:endParaRPr lang="en-US" sz="1750" dirty="0"/>
          </a:p>
        </p:txBody>
      </p:sp>
      <p:pic>
        <p:nvPicPr>
          <p:cNvPr id="11" name="Image 3" descr="preencoded.png"/>
          <p:cNvPicPr>
            <a:picLocks noChangeAspect="1"/>
          </p:cNvPicPr>
          <p:nvPr/>
        </p:nvPicPr>
        <p:blipFill>
          <a:blip r:embed="rId6"/>
          <a:stretch>
            <a:fillRect/>
          </a:stretch>
        </p:blipFill>
        <p:spPr>
          <a:xfrm>
            <a:off x="9296400" y="3336131"/>
            <a:ext cx="555427" cy="555427"/>
          </a:xfrm>
          <a:prstGeom prst="rect">
            <a:avLst/>
          </a:prstGeom>
        </p:spPr>
      </p:pic>
      <p:sp>
        <p:nvSpPr>
          <p:cNvPr id="12" name="Text 6"/>
          <p:cNvSpPr/>
          <p:nvPr/>
        </p:nvSpPr>
        <p:spPr>
          <a:xfrm>
            <a:off x="9296400" y="4113728"/>
            <a:ext cx="2904411"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Open Communication</a:t>
            </a:r>
            <a:endParaRPr lang="en-US" sz="2187" dirty="0"/>
          </a:p>
        </p:txBody>
      </p:sp>
      <p:sp>
        <p:nvSpPr>
          <p:cNvPr id="13" name="Text 7"/>
          <p:cNvSpPr/>
          <p:nvPr/>
        </p:nvSpPr>
        <p:spPr>
          <a:xfrm>
            <a:off x="9296400" y="4594146"/>
            <a:ext cx="3296007" cy="2132409"/>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Encouraging open communication, active listening, and expressing emotions in a healthy way strengthens parent-child relationships.</a:t>
            </a:r>
            <a:endParaRPr lang="en-US" sz="1750" dirty="0"/>
          </a:p>
        </p:txBody>
      </p:sp>
    </p:spTree>
    <p:extLst>
      <p:ext uri="{BB962C8B-B14F-4D97-AF65-F5344CB8AC3E}">
        <p14:creationId xmlns:p14="http://schemas.microsoft.com/office/powerpoint/2010/main" val="248846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029"/>
          </a:xfrm>
          <a:prstGeom prst="rect">
            <a:avLst/>
          </a:prstGeom>
          <a:solidFill>
            <a:srgbClr val="F9F9FF">
              <a:alpha val="75000"/>
            </a:srgbClr>
          </a:solidFill>
          <a:ln/>
        </p:spPr>
      </p:sp>
      <p:sp>
        <p:nvSpPr>
          <p:cNvPr id="4" name="Text 1"/>
          <p:cNvSpPr/>
          <p:nvPr/>
        </p:nvSpPr>
        <p:spPr>
          <a:xfrm>
            <a:off x="2100739" y="603766"/>
            <a:ext cx="10428923" cy="1372076"/>
          </a:xfrm>
          <a:prstGeom prst="rect">
            <a:avLst/>
          </a:prstGeom>
          <a:noFill/>
          <a:ln/>
        </p:spPr>
        <p:txBody>
          <a:bodyPr wrap="square" rtlCol="0" anchor="t"/>
          <a:lstStyle/>
          <a:p>
            <a:pPr marL="0" indent="0">
              <a:lnSpc>
                <a:spcPts val="5402"/>
              </a:lnSpc>
              <a:buNone/>
            </a:pPr>
            <a:r>
              <a:rPr lang="en-US" sz="4322" dirty="0">
                <a:solidFill>
                  <a:srgbClr val="1B1B27"/>
                </a:solidFill>
                <a:latin typeface="Corben" pitchFamily="34" charset="0"/>
                <a:ea typeface="Corben" pitchFamily="34" charset="-122"/>
                <a:cs typeface="Corben" pitchFamily="34" charset="-120"/>
              </a:rPr>
              <a:t>Protecting Children's Rights and Wellbeing</a:t>
            </a:r>
            <a:endParaRPr lang="en-US" sz="4322" dirty="0"/>
          </a:p>
        </p:txBody>
      </p:sp>
      <p:pic>
        <p:nvPicPr>
          <p:cNvPr id="5" name="Image 1" descr="preencoded.png"/>
          <p:cNvPicPr>
            <a:picLocks noChangeAspect="1"/>
          </p:cNvPicPr>
          <p:nvPr/>
        </p:nvPicPr>
        <p:blipFill>
          <a:blip r:embed="rId4"/>
          <a:stretch>
            <a:fillRect/>
          </a:stretch>
        </p:blipFill>
        <p:spPr>
          <a:xfrm>
            <a:off x="2100739" y="2414945"/>
            <a:ext cx="3256717" cy="2012752"/>
          </a:xfrm>
          <a:prstGeom prst="rect">
            <a:avLst/>
          </a:prstGeom>
        </p:spPr>
      </p:pic>
      <p:sp>
        <p:nvSpPr>
          <p:cNvPr id="6" name="Text 2"/>
          <p:cNvSpPr/>
          <p:nvPr/>
        </p:nvSpPr>
        <p:spPr>
          <a:xfrm>
            <a:off x="2100739" y="4702135"/>
            <a:ext cx="3256717" cy="686038"/>
          </a:xfrm>
          <a:prstGeom prst="rect">
            <a:avLst/>
          </a:prstGeom>
          <a:noFill/>
          <a:ln/>
        </p:spPr>
        <p:txBody>
          <a:bodyPr wrap="square" rtlCol="0" anchor="t"/>
          <a:lstStyle/>
          <a:p>
            <a:pPr marL="0" indent="0" algn="l">
              <a:lnSpc>
                <a:spcPts val="2701"/>
              </a:lnSpc>
              <a:buNone/>
            </a:pPr>
            <a:r>
              <a:rPr lang="en-US" sz="2161" dirty="0">
                <a:solidFill>
                  <a:srgbClr val="404155"/>
                </a:solidFill>
                <a:latin typeface="Corben" pitchFamily="34" charset="0"/>
                <a:ea typeface="Corben" pitchFamily="34" charset="-122"/>
                <a:cs typeface="Corben" pitchFamily="34" charset="-120"/>
              </a:rPr>
              <a:t>Upholding Children's Rights</a:t>
            </a:r>
            <a:endParaRPr lang="en-US" sz="2161" dirty="0"/>
          </a:p>
        </p:txBody>
      </p:sp>
      <p:sp>
        <p:nvSpPr>
          <p:cNvPr id="7" name="Text 3"/>
          <p:cNvSpPr/>
          <p:nvPr/>
        </p:nvSpPr>
        <p:spPr>
          <a:xfrm>
            <a:off x="2100739" y="5519857"/>
            <a:ext cx="3256717" cy="2107406"/>
          </a:xfrm>
          <a:prstGeom prst="rect">
            <a:avLst/>
          </a:prstGeom>
          <a:noFill/>
          <a:ln/>
        </p:spPr>
        <p:txBody>
          <a:bodyPr wrap="square" rtlCol="0" anchor="t"/>
          <a:lstStyle/>
          <a:p>
            <a:pPr marL="0" indent="0" algn="l">
              <a:lnSpc>
                <a:spcPts val="2766"/>
              </a:lnSpc>
              <a:buNone/>
            </a:pPr>
            <a:r>
              <a:rPr lang="en-US" sz="1729" dirty="0">
                <a:solidFill>
                  <a:srgbClr val="404155"/>
                </a:solidFill>
                <a:latin typeface="Nobile" pitchFamily="34" charset="0"/>
                <a:ea typeface="Nobile" pitchFamily="34" charset="-122"/>
                <a:cs typeface="Nobile" pitchFamily="34" charset="-120"/>
              </a:rPr>
              <a:t>Ensure all children have access to their fundamental rights, including the right to education, healthcare, protection from abuse, and opportunities to thrive.</a:t>
            </a:r>
            <a:endParaRPr lang="en-US" sz="1729" dirty="0"/>
          </a:p>
        </p:txBody>
      </p:sp>
      <p:pic>
        <p:nvPicPr>
          <p:cNvPr id="8" name="Image 2" descr="preencoded.png"/>
          <p:cNvPicPr>
            <a:picLocks noChangeAspect="1"/>
          </p:cNvPicPr>
          <p:nvPr/>
        </p:nvPicPr>
        <p:blipFill>
          <a:blip r:embed="rId5"/>
          <a:stretch>
            <a:fillRect/>
          </a:stretch>
        </p:blipFill>
        <p:spPr>
          <a:xfrm>
            <a:off x="5686782" y="2414945"/>
            <a:ext cx="3256717" cy="2012752"/>
          </a:xfrm>
          <a:prstGeom prst="rect">
            <a:avLst/>
          </a:prstGeom>
        </p:spPr>
      </p:pic>
      <p:sp>
        <p:nvSpPr>
          <p:cNvPr id="9" name="Text 4"/>
          <p:cNvSpPr/>
          <p:nvPr/>
        </p:nvSpPr>
        <p:spPr>
          <a:xfrm>
            <a:off x="5686782" y="4702135"/>
            <a:ext cx="3256717" cy="686038"/>
          </a:xfrm>
          <a:prstGeom prst="rect">
            <a:avLst/>
          </a:prstGeom>
          <a:noFill/>
          <a:ln/>
        </p:spPr>
        <p:txBody>
          <a:bodyPr wrap="square" rtlCol="0" anchor="t"/>
          <a:lstStyle/>
          <a:p>
            <a:pPr marL="0" indent="0" algn="l">
              <a:lnSpc>
                <a:spcPts val="2701"/>
              </a:lnSpc>
              <a:buNone/>
            </a:pPr>
            <a:r>
              <a:rPr lang="en-US" sz="2161" dirty="0">
                <a:solidFill>
                  <a:srgbClr val="404155"/>
                </a:solidFill>
                <a:latin typeface="Corben" pitchFamily="34" charset="0"/>
                <a:ea typeface="Corben" pitchFamily="34" charset="-122"/>
                <a:cs typeface="Corben" pitchFamily="34" charset="-120"/>
              </a:rPr>
              <a:t>Supporting Child Wellbeing</a:t>
            </a:r>
            <a:endParaRPr lang="en-US" sz="2161" dirty="0"/>
          </a:p>
        </p:txBody>
      </p:sp>
      <p:sp>
        <p:nvSpPr>
          <p:cNvPr id="10" name="Text 5"/>
          <p:cNvSpPr/>
          <p:nvPr/>
        </p:nvSpPr>
        <p:spPr>
          <a:xfrm>
            <a:off x="5686782" y="5519857"/>
            <a:ext cx="3256717" cy="2107406"/>
          </a:xfrm>
          <a:prstGeom prst="rect">
            <a:avLst/>
          </a:prstGeom>
          <a:noFill/>
          <a:ln/>
        </p:spPr>
        <p:txBody>
          <a:bodyPr wrap="square" rtlCol="0" anchor="t"/>
          <a:lstStyle/>
          <a:p>
            <a:pPr marL="0" indent="0" algn="l">
              <a:lnSpc>
                <a:spcPts val="2766"/>
              </a:lnSpc>
              <a:buNone/>
            </a:pPr>
            <a:r>
              <a:rPr lang="en-US" sz="1729" dirty="0">
                <a:solidFill>
                  <a:srgbClr val="404155"/>
                </a:solidFill>
                <a:latin typeface="Nobile" pitchFamily="34" charset="0"/>
                <a:ea typeface="Nobile" pitchFamily="34" charset="-122"/>
                <a:cs typeface="Nobile" pitchFamily="34" charset="-120"/>
              </a:rPr>
              <a:t>Prioritize the physical, emotional, and mental wellbeing of children through trauma-informed care, family support, and community-based resources.</a:t>
            </a:r>
            <a:endParaRPr lang="en-US" sz="1729" dirty="0"/>
          </a:p>
        </p:txBody>
      </p:sp>
      <p:pic>
        <p:nvPicPr>
          <p:cNvPr id="11" name="Image 3" descr="preencoded.png"/>
          <p:cNvPicPr>
            <a:picLocks noChangeAspect="1"/>
          </p:cNvPicPr>
          <p:nvPr/>
        </p:nvPicPr>
        <p:blipFill>
          <a:blip r:embed="rId6"/>
          <a:stretch>
            <a:fillRect/>
          </a:stretch>
        </p:blipFill>
        <p:spPr>
          <a:xfrm>
            <a:off x="9272826" y="2414945"/>
            <a:ext cx="3256836" cy="2012871"/>
          </a:xfrm>
          <a:prstGeom prst="rect">
            <a:avLst/>
          </a:prstGeom>
        </p:spPr>
      </p:pic>
      <p:sp>
        <p:nvSpPr>
          <p:cNvPr id="12" name="Text 6"/>
          <p:cNvSpPr/>
          <p:nvPr/>
        </p:nvSpPr>
        <p:spPr>
          <a:xfrm>
            <a:off x="9272826" y="4702254"/>
            <a:ext cx="3256836" cy="686038"/>
          </a:xfrm>
          <a:prstGeom prst="rect">
            <a:avLst/>
          </a:prstGeom>
          <a:noFill/>
          <a:ln/>
        </p:spPr>
        <p:txBody>
          <a:bodyPr wrap="square" rtlCol="0" anchor="t"/>
          <a:lstStyle/>
          <a:p>
            <a:pPr marL="0" indent="0" algn="l">
              <a:lnSpc>
                <a:spcPts val="2701"/>
              </a:lnSpc>
              <a:buNone/>
            </a:pPr>
            <a:r>
              <a:rPr lang="en-US" sz="2161" dirty="0">
                <a:solidFill>
                  <a:srgbClr val="404155"/>
                </a:solidFill>
                <a:latin typeface="Corben" pitchFamily="34" charset="0"/>
                <a:ea typeface="Corben" pitchFamily="34" charset="-122"/>
                <a:cs typeface="Corben" pitchFamily="34" charset="-120"/>
              </a:rPr>
              <a:t>Creating Safe Environments</a:t>
            </a:r>
            <a:endParaRPr lang="en-US" sz="2161" dirty="0"/>
          </a:p>
        </p:txBody>
      </p:sp>
      <p:sp>
        <p:nvSpPr>
          <p:cNvPr id="13" name="Text 7"/>
          <p:cNvSpPr/>
          <p:nvPr/>
        </p:nvSpPr>
        <p:spPr>
          <a:xfrm>
            <a:off x="9272826" y="5519976"/>
            <a:ext cx="3256836" cy="1756172"/>
          </a:xfrm>
          <a:prstGeom prst="rect">
            <a:avLst/>
          </a:prstGeom>
          <a:noFill/>
          <a:ln/>
        </p:spPr>
        <p:txBody>
          <a:bodyPr wrap="square" rtlCol="0" anchor="t"/>
          <a:lstStyle/>
          <a:p>
            <a:pPr marL="0" indent="0" algn="l">
              <a:lnSpc>
                <a:spcPts val="2766"/>
              </a:lnSpc>
              <a:buNone/>
            </a:pPr>
            <a:r>
              <a:rPr lang="en-US" sz="1729" dirty="0">
                <a:solidFill>
                  <a:srgbClr val="404155"/>
                </a:solidFill>
                <a:latin typeface="Nobile" pitchFamily="34" charset="0"/>
                <a:ea typeface="Nobile" pitchFamily="34" charset="-122"/>
                <a:cs typeface="Nobile" pitchFamily="34" charset="-120"/>
              </a:rPr>
              <a:t>Establish safe, nurturing environments where children can learn, explore, and develop without fear of harm or exploitation.</a:t>
            </a:r>
            <a:endParaRPr lang="en-US" sz="1729" dirty="0"/>
          </a:p>
        </p:txBody>
      </p:sp>
    </p:spTree>
    <p:extLst>
      <p:ext uri="{BB962C8B-B14F-4D97-AF65-F5344CB8AC3E}">
        <p14:creationId xmlns:p14="http://schemas.microsoft.com/office/powerpoint/2010/main" val="182840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sp>
        <p:nvSpPr>
          <p:cNvPr id="4" name="Text 1"/>
          <p:cNvSpPr/>
          <p:nvPr/>
        </p:nvSpPr>
        <p:spPr>
          <a:xfrm>
            <a:off x="2037993" y="1850231"/>
            <a:ext cx="10329148" cy="694373"/>
          </a:xfrm>
          <a:prstGeom prst="rect">
            <a:avLst/>
          </a:prstGeom>
          <a:noFill/>
          <a:ln/>
        </p:spPr>
        <p:txBody>
          <a:bodyPr wrap="none" rtlCol="0" anchor="t"/>
          <a:lstStyle/>
          <a:p>
            <a:pPr marL="0" indent="0">
              <a:lnSpc>
                <a:spcPts val="5468"/>
              </a:lnSpc>
              <a:buNone/>
            </a:pPr>
            <a:r>
              <a:rPr lang="en-US" sz="4374" dirty="0">
                <a:solidFill>
                  <a:srgbClr val="1B1B27"/>
                </a:solidFill>
                <a:latin typeface="Corben" pitchFamily="34" charset="0"/>
                <a:ea typeface="Corben" pitchFamily="34" charset="-122"/>
                <a:cs typeface="Corben" pitchFamily="34" charset="-120"/>
              </a:rPr>
              <a:t>Supporting Children with Special Needs</a:t>
            </a:r>
            <a:endParaRPr lang="en-US" sz="4374" dirty="0"/>
          </a:p>
        </p:txBody>
      </p:sp>
      <p:pic>
        <p:nvPicPr>
          <p:cNvPr id="5" name="Image 1" descr="preencoded.png"/>
          <p:cNvPicPr>
            <a:picLocks noChangeAspect="1"/>
          </p:cNvPicPr>
          <p:nvPr/>
        </p:nvPicPr>
        <p:blipFill>
          <a:blip r:embed="rId4"/>
          <a:stretch>
            <a:fillRect/>
          </a:stretch>
        </p:blipFill>
        <p:spPr>
          <a:xfrm>
            <a:off x="2037993" y="2988945"/>
            <a:ext cx="555427" cy="555427"/>
          </a:xfrm>
          <a:prstGeom prst="rect">
            <a:avLst/>
          </a:prstGeom>
        </p:spPr>
      </p:pic>
      <p:sp>
        <p:nvSpPr>
          <p:cNvPr id="6" name="Text 2"/>
          <p:cNvSpPr/>
          <p:nvPr/>
        </p:nvSpPr>
        <p:spPr>
          <a:xfrm>
            <a:off x="2037993" y="3766542"/>
            <a:ext cx="3137416"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Inclusive Environments</a:t>
            </a:r>
            <a:endParaRPr lang="en-US" sz="2187" dirty="0"/>
          </a:p>
        </p:txBody>
      </p:sp>
      <p:sp>
        <p:nvSpPr>
          <p:cNvPr id="7" name="Text 3"/>
          <p:cNvSpPr/>
          <p:nvPr/>
        </p:nvSpPr>
        <p:spPr>
          <a:xfrm>
            <a:off x="2037993" y="4246959"/>
            <a:ext cx="3295888" cy="1777008"/>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Ensuring accessible, inclusive, and supportive environments for children with special needs is crucial to their development and wellbeing.</a:t>
            </a:r>
            <a:endParaRPr lang="en-US" sz="1750" dirty="0"/>
          </a:p>
        </p:txBody>
      </p:sp>
      <p:pic>
        <p:nvPicPr>
          <p:cNvPr id="8" name="Image 2" descr="preencoded.png"/>
          <p:cNvPicPr>
            <a:picLocks noChangeAspect="1"/>
          </p:cNvPicPr>
          <p:nvPr/>
        </p:nvPicPr>
        <p:blipFill>
          <a:blip r:embed="rId5"/>
          <a:stretch>
            <a:fillRect/>
          </a:stretch>
        </p:blipFill>
        <p:spPr>
          <a:xfrm>
            <a:off x="5667137" y="2988945"/>
            <a:ext cx="555427" cy="555427"/>
          </a:xfrm>
          <a:prstGeom prst="rect">
            <a:avLst/>
          </a:prstGeom>
        </p:spPr>
      </p:pic>
      <p:sp>
        <p:nvSpPr>
          <p:cNvPr id="9" name="Text 4"/>
          <p:cNvSpPr/>
          <p:nvPr/>
        </p:nvSpPr>
        <p:spPr>
          <a:xfrm>
            <a:off x="5667137" y="3766542"/>
            <a:ext cx="277749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Tailored Supports</a:t>
            </a:r>
            <a:endParaRPr lang="en-US" sz="2187" dirty="0"/>
          </a:p>
        </p:txBody>
      </p:sp>
      <p:sp>
        <p:nvSpPr>
          <p:cNvPr id="10" name="Text 5"/>
          <p:cNvSpPr/>
          <p:nvPr/>
        </p:nvSpPr>
        <p:spPr>
          <a:xfrm>
            <a:off x="5667137" y="4246959"/>
            <a:ext cx="3296007" cy="2132409"/>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Providing specialized educational supports, therapies, and accommodations based on each child's unique needs and abilities.</a:t>
            </a:r>
            <a:endParaRPr lang="en-US" sz="1750" dirty="0"/>
          </a:p>
        </p:txBody>
      </p:sp>
      <p:pic>
        <p:nvPicPr>
          <p:cNvPr id="11" name="Image 3" descr="preencoded.png"/>
          <p:cNvPicPr>
            <a:picLocks noChangeAspect="1"/>
          </p:cNvPicPr>
          <p:nvPr/>
        </p:nvPicPr>
        <p:blipFill>
          <a:blip r:embed="rId6"/>
          <a:stretch>
            <a:fillRect/>
          </a:stretch>
        </p:blipFill>
        <p:spPr>
          <a:xfrm>
            <a:off x="9296400" y="2988945"/>
            <a:ext cx="555427" cy="555427"/>
          </a:xfrm>
          <a:prstGeom prst="rect">
            <a:avLst/>
          </a:prstGeom>
        </p:spPr>
      </p:pic>
      <p:sp>
        <p:nvSpPr>
          <p:cNvPr id="12" name="Text 6"/>
          <p:cNvSpPr/>
          <p:nvPr/>
        </p:nvSpPr>
        <p:spPr>
          <a:xfrm>
            <a:off x="9296400" y="3766542"/>
            <a:ext cx="277749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Corben" pitchFamily="34" charset="0"/>
                <a:ea typeface="Corben" pitchFamily="34" charset="-122"/>
                <a:cs typeface="Corben" pitchFamily="34" charset="-120"/>
              </a:rPr>
              <a:t>Family Involvement</a:t>
            </a:r>
            <a:endParaRPr lang="en-US" sz="2187" dirty="0"/>
          </a:p>
        </p:txBody>
      </p:sp>
      <p:sp>
        <p:nvSpPr>
          <p:cNvPr id="13" name="Text 7"/>
          <p:cNvSpPr/>
          <p:nvPr/>
        </p:nvSpPr>
        <p:spPr>
          <a:xfrm>
            <a:off x="9296400" y="4246959"/>
            <a:ext cx="3296007" cy="1421606"/>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Actively involving and supporting families in the care and education of children with special needs.</a:t>
            </a:r>
            <a:endParaRPr lang="en-US" sz="1750" dirty="0"/>
          </a:p>
        </p:txBody>
      </p:sp>
    </p:spTree>
    <p:extLst>
      <p:ext uri="{BB962C8B-B14F-4D97-AF65-F5344CB8AC3E}">
        <p14:creationId xmlns:p14="http://schemas.microsoft.com/office/powerpoint/2010/main" val="212432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10859395" y="1284656"/>
            <a:ext cx="3671047" cy="5506571"/>
          </a:xfrm>
          <a:prstGeom prst="rect">
            <a:avLst/>
          </a:prstGeom>
        </p:spPr>
      </p:pic>
      <p:sp>
        <p:nvSpPr>
          <p:cNvPr id="5" name="Text 1"/>
          <p:cNvSpPr/>
          <p:nvPr/>
        </p:nvSpPr>
        <p:spPr>
          <a:xfrm>
            <a:off x="718899" y="326441"/>
            <a:ext cx="11201919" cy="1916430"/>
          </a:xfrm>
          <a:prstGeom prst="rect">
            <a:avLst/>
          </a:prstGeom>
          <a:noFill/>
          <a:ln/>
        </p:spPr>
        <p:txBody>
          <a:bodyPr wrap="square" rtlCol="0" anchor="t"/>
          <a:lstStyle/>
          <a:p>
            <a:pPr marL="0" indent="0">
              <a:lnSpc>
                <a:spcPts val="7545"/>
              </a:lnSpc>
              <a:buNone/>
            </a:pPr>
            <a:r>
              <a:rPr lang="en-US" sz="6036" dirty="0">
                <a:solidFill>
                  <a:srgbClr val="1B1B27"/>
                </a:solidFill>
                <a:latin typeface="Corben" pitchFamily="34" charset="0"/>
                <a:ea typeface="Corben" pitchFamily="34" charset="-122"/>
                <a:cs typeface="Corben" pitchFamily="34" charset="-120"/>
              </a:rPr>
              <a:t>Conclusion and Key Takeaways</a:t>
            </a:r>
            <a:endParaRPr lang="en-US" sz="6036" dirty="0"/>
          </a:p>
        </p:txBody>
      </p:sp>
      <p:sp>
        <p:nvSpPr>
          <p:cNvPr id="6" name="Text 2"/>
          <p:cNvSpPr/>
          <p:nvPr/>
        </p:nvSpPr>
        <p:spPr>
          <a:xfrm>
            <a:off x="295693" y="1835524"/>
            <a:ext cx="10576630" cy="5862917"/>
          </a:xfrm>
          <a:prstGeom prst="rect">
            <a:avLst/>
          </a:prstGeom>
          <a:noFill/>
          <a:ln/>
        </p:spPr>
        <p:txBody>
          <a:bodyPr wrap="square" rtlCol="0" anchor="t"/>
          <a:lstStyle/>
          <a:p>
            <a:pPr marL="342900" indent="-342900">
              <a:lnSpc>
                <a:spcPts val="2799"/>
              </a:lnSpc>
              <a:buFont typeface="Arial" panose="020B0604020202020204" pitchFamily="34" charset="0"/>
              <a:buChar char="•"/>
            </a:pPr>
            <a:r>
              <a:rPr lang="en-US" sz="3200" dirty="0">
                <a:latin typeface="Arial" panose="020B0604020202020204" pitchFamily="34" charset="0"/>
                <a:cs typeface="Arial" panose="020B0604020202020204" pitchFamily="34" charset="0"/>
              </a:rPr>
              <a:t>In conclusion, this presentation has explored child labor and protection in Nigeria, the critical aspects of child development and the diverse needs that children have for healthy growth and well-being. </a:t>
            </a:r>
          </a:p>
          <a:p>
            <a:pPr marL="342900" indent="-342900">
              <a:lnSpc>
                <a:spcPts val="2799"/>
              </a:lnSpc>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lnSpc>
                <a:spcPts val="2799"/>
              </a:lnSpc>
              <a:buFont typeface="Arial" panose="020B0604020202020204" pitchFamily="34" charset="0"/>
              <a:buChar char="•"/>
            </a:pPr>
            <a:r>
              <a:rPr lang="en-US" sz="3200" dirty="0">
                <a:latin typeface="Arial" panose="020B0604020202020204" pitchFamily="34" charset="0"/>
                <a:cs typeface="Arial" panose="020B0604020202020204" pitchFamily="34" charset="0"/>
              </a:rPr>
              <a:t>By understanding the stages of physical, emotional, social, and cognitive development, we can better support children and ensure their rights are protected.</a:t>
            </a:r>
          </a:p>
        </p:txBody>
      </p:sp>
    </p:spTree>
    <p:extLst>
      <p:ext uri="{BB962C8B-B14F-4D97-AF65-F5344CB8AC3E}">
        <p14:creationId xmlns:p14="http://schemas.microsoft.com/office/powerpoint/2010/main" val="166638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4"/>
          <p:cNvSpPr>
            <a:spLocks noGrp="1"/>
          </p:cNvSpPr>
          <p:nvPr>
            <p:ph type="title"/>
          </p:nvPr>
        </p:nvSpPr>
        <p:spPr>
          <a:xfrm>
            <a:off x="2569846" y="1135382"/>
            <a:ext cx="1828800" cy="643890"/>
          </a:xfrm>
        </p:spPr>
        <p:txBody>
          <a:bodyPr>
            <a:normAutofit fontScale="90000"/>
          </a:bodyPr>
          <a:lstStyle/>
          <a:p>
            <a:pPr>
              <a:spcBef>
                <a:spcPts val="0"/>
              </a:spcBef>
              <a:defRPr/>
            </a:pPr>
            <a:r>
              <a:rPr lang="en-US" sz="5130" b="1" dirty="0">
                <a:solidFill>
                  <a:sysClr val="windowText" lastClr="000000"/>
                </a:solidFill>
              </a:rPr>
              <a:t>END</a:t>
            </a:r>
          </a:p>
        </p:txBody>
      </p:sp>
      <p:sp>
        <p:nvSpPr>
          <p:cNvPr id="51203" name="Content Placeholder 5"/>
          <p:cNvSpPr>
            <a:spLocks noGrp="1"/>
          </p:cNvSpPr>
          <p:nvPr>
            <p:ph sz="quarter" idx="1"/>
          </p:nvPr>
        </p:nvSpPr>
        <p:spPr>
          <a:xfrm>
            <a:off x="4663440" y="539116"/>
            <a:ext cx="4206240" cy="617220"/>
          </a:xfrm>
        </p:spPr>
        <p:txBody>
          <a:bodyPr rtlCol="0">
            <a:normAutofit fontScale="85000" lnSpcReduction="20000"/>
          </a:bodyPr>
          <a:lstStyle/>
          <a:p>
            <a:pPr>
              <a:buNone/>
              <a:defRPr/>
            </a:pPr>
            <a:r>
              <a:rPr lang="en-US" sz="4726" b="1" dirty="0">
                <a:solidFill>
                  <a:sysClr val="windowText" lastClr="000000"/>
                </a:solidFill>
              </a:rPr>
              <a:t>THANK YOU</a:t>
            </a:r>
          </a:p>
        </p:txBody>
      </p:sp>
      <p:sp>
        <p:nvSpPr>
          <p:cNvPr id="36868" name="Slide Number Placeholder 3"/>
          <p:cNvSpPr>
            <a:spLocks noGrp="1"/>
          </p:cNvSpPr>
          <p:nvPr>
            <p:ph type="sldNum" sz="quarter" idx="12"/>
          </p:nvPr>
        </p:nvSpPr>
        <p:spPr>
          <a:xfrm>
            <a:off x="11584306" y="6189347"/>
            <a:ext cx="731520" cy="468630"/>
          </a:xfrm>
        </p:spPr>
        <p:txBody>
          <a:bodyPr vert="horz" lIns="97969" tIns="48985" rIns="97969" bIns="48985" rtlCol="0" anchor="ctr"/>
          <a:lstStyle>
            <a:lvl1pPr eaLnBrk="0" hangingPunct="0">
              <a:defRPr sz="2250">
                <a:solidFill>
                  <a:schemeClr val="tx1"/>
                </a:solidFill>
                <a:latin typeface="Helvetica Light"/>
                <a:ea typeface="Helvetica Light"/>
                <a:cs typeface="Helvetica Light"/>
                <a:sym typeface="Helvetica Light"/>
              </a:defRPr>
            </a:lvl1pPr>
            <a:lvl2pPr marL="334327" indent="-128587" eaLnBrk="0" hangingPunct="0">
              <a:defRPr sz="2250">
                <a:solidFill>
                  <a:schemeClr val="tx1"/>
                </a:solidFill>
                <a:latin typeface="Helvetica Light"/>
                <a:ea typeface="Helvetica Light"/>
                <a:cs typeface="Helvetica Light"/>
                <a:sym typeface="Helvetica Light"/>
              </a:defRPr>
            </a:lvl2pPr>
            <a:lvl3pPr marL="514350" indent="-102870" eaLnBrk="0" hangingPunct="0">
              <a:defRPr sz="2250">
                <a:solidFill>
                  <a:schemeClr val="tx1"/>
                </a:solidFill>
                <a:latin typeface="Helvetica Light"/>
                <a:ea typeface="Helvetica Light"/>
                <a:cs typeface="Helvetica Light"/>
                <a:sym typeface="Helvetica Light"/>
              </a:defRPr>
            </a:lvl3pPr>
            <a:lvl4pPr marL="720090" indent="-102870" eaLnBrk="0" hangingPunct="0">
              <a:defRPr sz="2250">
                <a:solidFill>
                  <a:schemeClr val="tx1"/>
                </a:solidFill>
                <a:latin typeface="Helvetica Light"/>
                <a:ea typeface="Helvetica Light"/>
                <a:cs typeface="Helvetica Light"/>
                <a:sym typeface="Helvetica Light"/>
              </a:defRPr>
            </a:lvl4pPr>
            <a:lvl5pPr marL="925830" indent="-102870" eaLnBrk="0" hangingPunct="0">
              <a:defRPr sz="2250">
                <a:solidFill>
                  <a:schemeClr val="tx1"/>
                </a:solidFill>
                <a:latin typeface="Helvetica Light"/>
                <a:ea typeface="Helvetica Light"/>
                <a:cs typeface="Helvetica Light"/>
                <a:sym typeface="Helvetica Light"/>
              </a:defRPr>
            </a:lvl5pPr>
            <a:lvl6pPr marL="113157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6pPr>
            <a:lvl7pPr marL="133731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7pPr>
            <a:lvl8pPr marL="154305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8pPr>
            <a:lvl9pPr marL="174879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9pPr>
          </a:lstStyle>
          <a:p>
            <a:pPr eaLnBrk="1" hangingPunct="1">
              <a:defRPr/>
            </a:pPr>
            <a:fld id="{DBDDA966-C16E-4637-BD65-56D0CE3FE8C6}" type="slidenum">
              <a:rPr lang="en-US" altLang="en-US">
                <a:solidFill>
                  <a:srgbClr val="FFFFFF"/>
                </a:solidFill>
                <a:latin typeface="Arial" panose="020B0604020202020204" pitchFamily="34" charset="0"/>
              </a:rPr>
              <a:pPr eaLnBrk="1" hangingPunct="1">
                <a:defRPr/>
              </a:pPr>
              <a:t>25</a:t>
            </a:fld>
            <a:endParaRPr lang="en-US" altLang="en-US">
              <a:solidFill>
                <a:srgbClr val="FFFFFF"/>
              </a:solidFill>
              <a:latin typeface="Arial" panose="020B0604020202020204" pitchFamily="34" charset="0"/>
            </a:endParaRPr>
          </a:p>
        </p:txBody>
      </p:sp>
      <p:sp>
        <p:nvSpPr>
          <p:cNvPr id="36869" name="Footer Placeholder 6"/>
          <p:cNvSpPr>
            <a:spLocks noGrp="1"/>
          </p:cNvSpPr>
          <p:nvPr>
            <p:ph type="ftr" sz="quarter" idx="11"/>
          </p:nvPr>
        </p:nvSpPr>
        <p:spPr>
          <a:xfrm rot="5400000">
            <a:off x="10696576" y="4337686"/>
            <a:ext cx="2880360" cy="438150"/>
          </a:xfrm>
        </p:spPr>
        <p:txBody>
          <a:bodyPr vert="horz" lIns="97969" tIns="48985" rIns="97969" bIns="48985" rtlCol="0" anchor="ctr"/>
          <a:lstStyle>
            <a:lvl1pPr eaLnBrk="0" hangingPunct="0">
              <a:defRPr sz="2250">
                <a:solidFill>
                  <a:schemeClr val="tx1"/>
                </a:solidFill>
                <a:latin typeface="Helvetica Light"/>
                <a:ea typeface="Helvetica Light"/>
                <a:cs typeface="Helvetica Light"/>
                <a:sym typeface="Helvetica Light"/>
              </a:defRPr>
            </a:lvl1pPr>
            <a:lvl2pPr marL="334327" indent="-128587" eaLnBrk="0" hangingPunct="0">
              <a:defRPr sz="2250">
                <a:solidFill>
                  <a:schemeClr val="tx1"/>
                </a:solidFill>
                <a:latin typeface="Helvetica Light"/>
                <a:ea typeface="Helvetica Light"/>
                <a:cs typeface="Helvetica Light"/>
                <a:sym typeface="Helvetica Light"/>
              </a:defRPr>
            </a:lvl2pPr>
            <a:lvl3pPr marL="514350" indent="-102870" eaLnBrk="0" hangingPunct="0">
              <a:defRPr sz="2250">
                <a:solidFill>
                  <a:schemeClr val="tx1"/>
                </a:solidFill>
                <a:latin typeface="Helvetica Light"/>
                <a:ea typeface="Helvetica Light"/>
                <a:cs typeface="Helvetica Light"/>
                <a:sym typeface="Helvetica Light"/>
              </a:defRPr>
            </a:lvl3pPr>
            <a:lvl4pPr marL="720090" indent="-102870" eaLnBrk="0" hangingPunct="0">
              <a:defRPr sz="2250">
                <a:solidFill>
                  <a:schemeClr val="tx1"/>
                </a:solidFill>
                <a:latin typeface="Helvetica Light"/>
                <a:ea typeface="Helvetica Light"/>
                <a:cs typeface="Helvetica Light"/>
                <a:sym typeface="Helvetica Light"/>
              </a:defRPr>
            </a:lvl4pPr>
            <a:lvl5pPr marL="925830" indent="-102870" eaLnBrk="0" hangingPunct="0">
              <a:defRPr sz="2250">
                <a:solidFill>
                  <a:schemeClr val="tx1"/>
                </a:solidFill>
                <a:latin typeface="Helvetica Light"/>
                <a:ea typeface="Helvetica Light"/>
                <a:cs typeface="Helvetica Light"/>
                <a:sym typeface="Helvetica Light"/>
              </a:defRPr>
            </a:lvl5pPr>
            <a:lvl6pPr marL="113157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6pPr>
            <a:lvl7pPr marL="133731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7pPr>
            <a:lvl8pPr marL="154305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8pPr>
            <a:lvl9pPr marL="1748790" indent="-102870" defTabSz="371476" eaLnBrk="0" fontAlgn="base" hangingPunct="0">
              <a:spcBef>
                <a:spcPct val="0"/>
              </a:spcBef>
              <a:spcAft>
                <a:spcPct val="0"/>
              </a:spcAft>
              <a:defRPr sz="2250">
                <a:solidFill>
                  <a:schemeClr val="tx1"/>
                </a:solidFill>
                <a:latin typeface="Helvetica Light"/>
                <a:ea typeface="Helvetica Light"/>
                <a:cs typeface="Helvetica Light"/>
                <a:sym typeface="Helvetica Light"/>
              </a:defRPr>
            </a:lvl9pPr>
          </a:lstStyle>
          <a:p>
            <a:pPr eaLnBrk="1" hangingPunct="1">
              <a:defRPr/>
            </a:pPr>
            <a:r>
              <a:rPr lang="en-US" altLang="en-US">
                <a:solidFill>
                  <a:schemeClr val="bg2"/>
                </a:solidFill>
                <a:latin typeface="Arial" panose="020B0604020202020204" pitchFamily="34" charset="0"/>
              </a:rPr>
              <a:t>D.A. Oluwole, PhD.</a:t>
            </a: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5266" y="847726"/>
            <a:ext cx="3749040" cy="221551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7111" name="Picture 3" descr="j02817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772" y="971550"/>
            <a:ext cx="463677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1"/>
          <p:cNvSpPr txBox="1">
            <a:spLocks noChangeArrowheads="1"/>
          </p:cNvSpPr>
          <p:nvPr/>
        </p:nvSpPr>
        <p:spPr bwMode="auto">
          <a:xfrm>
            <a:off x="2360296" y="5772150"/>
            <a:ext cx="9995534"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2"/>
                </a:solidFill>
                <a:latin typeface="Tahoma" panose="020B0604030504040204" pitchFamily="34" charset="0"/>
              </a:defRPr>
            </a:lvl1pPr>
            <a:lvl2pPr marL="742950" indent="-285750">
              <a:defRPr>
                <a:solidFill>
                  <a:schemeClr val="bg2"/>
                </a:solidFill>
                <a:latin typeface="Tahoma" panose="020B0604030504040204" pitchFamily="34" charset="0"/>
              </a:defRPr>
            </a:lvl2pPr>
            <a:lvl3pPr marL="1143000" indent="-228600">
              <a:defRPr>
                <a:solidFill>
                  <a:schemeClr val="bg2"/>
                </a:solidFill>
                <a:latin typeface="Tahoma" panose="020B0604030504040204" pitchFamily="34" charset="0"/>
              </a:defRPr>
            </a:lvl3pPr>
            <a:lvl4pPr marL="1600200" indent="-228600">
              <a:defRPr>
                <a:solidFill>
                  <a:schemeClr val="bg2"/>
                </a:solidFill>
                <a:latin typeface="Tahoma" panose="020B0604030504040204" pitchFamily="34" charset="0"/>
              </a:defRPr>
            </a:lvl4pPr>
            <a:lvl5pPr marL="2057400" indent="-228600">
              <a:defRPr>
                <a:solidFill>
                  <a:schemeClr val="bg2"/>
                </a:solidFill>
                <a:latin typeface="Tahoma" panose="020B0604030504040204" pitchFamily="34" charset="0"/>
              </a:defRPr>
            </a:lvl5pPr>
            <a:lvl6pPr marL="2514600" indent="-228600" eaLnBrk="0" fontAlgn="base" hangingPunct="0">
              <a:spcBef>
                <a:spcPct val="0"/>
              </a:spcBef>
              <a:spcAft>
                <a:spcPct val="0"/>
              </a:spcAft>
              <a:defRPr>
                <a:solidFill>
                  <a:schemeClr val="bg2"/>
                </a:solidFill>
                <a:latin typeface="Tahoma" panose="020B0604030504040204" pitchFamily="34" charset="0"/>
              </a:defRPr>
            </a:lvl6pPr>
            <a:lvl7pPr marL="2971800" indent="-228600" eaLnBrk="0" fontAlgn="base" hangingPunct="0">
              <a:spcBef>
                <a:spcPct val="0"/>
              </a:spcBef>
              <a:spcAft>
                <a:spcPct val="0"/>
              </a:spcAft>
              <a:defRPr>
                <a:solidFill>
                  <a:schemeClr val="bg2"/>
                </a:solidFill>
                <a:latin typeface="Tahoma" panose="020B0604030504040204" pitchFamily="34" charset="0"/>
              </a:defRPr>
            </a:lvl7pPr>
            <a:lvl8pPr marL="3429000" indent="-228600" eaLnBrk="0" fontAlgn="base" hangingPunct="0">
              <a:spcBef>
                <a:spcPct val="0"/>
              </a:spcBef>
              <a:spcAft>
                <a:spcPct val="0"/>
              </a:spcAft>
              <a:defRPr>
                <a:solidFill>
                  <a:schemeClr val="bg2"/>
                </a:solidFill>
                <a:latin typeface="Tahoma" panose="020B0604030504040204" pitchFamily="34" charset="0"/>
              </a:defRPr>
            </a:lvl8pPr>
            <a:lvl9pPr marL="3886200" indent="-228600" eaLnBrk="0" fontAlgn="base" hangingPunct="0">
              <a:spcBef>
                <a:spcPct val="0"/>
              </a:spcBef>
              <a:spcAft>
                <a:spcPct val="0"/>
              </a:spcAft>
              <a:defRPr>
                <a:solidFill>
                  <a:schemeClr val="bg2"/>
                </a:solidFill>
                <a:latin typeface="Tahoma" panose="020B0604030504040204" pitchFamily="34" charset="0"/>
              </a:defRPr>
            </a:lvl9pPr>
          </a:lstStyle>
          <a:p>
            <a:r>
              <a:rPr lang="en-GB" altLang="en-US" sz="3360" b="1">
                <a:solidFill>
                  <a:schemeClr val="tx1"/>
                </a:solidFill>
              </a:rPr>
              <a:t>This material and other viable materials for self-improvement are available at</a:t>
            </a:r>
          </a:p>
          <a:p>
            <a:r>
              <a:rPr lang="en-GB" altLang="en-US" sz="3360" b="1">
                <a:solidFill>
                  <a:schemeClr val="tx1"/>
                </a:solidFill>
              </a:rPr>
              <a:t>https://www.positivepsychology.org.ng/</a:t>
            </a:r>
          </a:p>
        </p:txBody>
      </p:sp>
    </p:spTree>
    <p:extLst>
      <p:ext uri="{BB962C8B-B14F-4D97-AF65-F5344CB8AC3E}">
        <p14:creationId xmlns:p14="http://schemas.microsoft.com/office/powerpoint/2010/main" val="4027172143"/>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968188"/>
            <a:ext cx="12618720" cy="6444168"/>
          </a:xfrm>
        </p:spPr>
        <p:txBody>
          <a:bodyPr/>
          <a:lstStyle/>
          <a:p>
            <a:pPr marL="0" indent="0">
              <a:buNone/>
            </a:pPr>
            <a:r>
              <a:rPr lang="en-US" sz="4400" b="1" dirty="0"/>
              <a:t>“African children have the worst life chances in the world. And the gab between the survival rates, the education and the development of Africa's children and the children of other continents is increasing”.</a:t>
            </a:r>
            <a:r>
              <a:rPr lang="en-US" sz="4400" dirty="0"/>
              <a:t/>
            </a:r>
            <a:br>
              <a:rPr lang="en-US" sz="4400" dirty="0"/>
            </a:br>
            <a:r>
              <a:rPr lang="en-US" sz="4400" dirty="0"/>
              <a:t/>
            </a:r>
            <a:br>
              <a:rPr lang="en-US" sz="4400" dirty="0"/>
            </a:br>
            <a:r>
              <a:rPr lang="en-US" sz="4400" dirty="0"/>
              <a:t>Source-Salim Ahmed Salim- Former Secretary General of the African Union</a:t>
            </a:r>
            <a:endParaRPr lang="en-GB" sz="4400" dirty="0"/>
          </a:p>
        </p:txBody>
      </p:sp>
    </p:spTree>
    <p:extLst>
      <p:ext uri="{BB962C8B-B14F-4D97-AF65-F5344CB8AC3E}">
        <p14:creationId xmlns:p14="http://schemas.microsoft.com/office/powerpoint/2010/main" val="21391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0" y="558053"/>
            <a:ext cx="12618720" cy="6854303"/>
          </a:xfrm>
        </p:spPr>
        <p:txBody>
          <a:bodyPr/>
          <a:lstStyle/>
          <a:p>
            <a:pPr marL="0" indent="0">
              <a:buNone/>
            </a:pPr>
            <a:r>
              <a:rPr lang="en-US" sz="4400" b="1" dirty="0"/>
              <a:t>Who is a CHILD?</a:t>
            </a:r>
          </a:p>
          <a:p>
            <a:r>
              <a:rPr lang="en-US" sz="4400" dirty="0"/>
              <a:t>International conventions </a:t>
            </a:r>
            <a:r>
              <a:rPr lang="en-US" sz="4400" dirty="0" smtClean="0"/>
              <a:t>define International </a:t>
            </a:r>
            <a:r>
              <a:rPr lang="en-US" sz="4400" dirty="0"/>
              <a:t>conventions </a:t>
            </a:r>
            <a:r>
              <a:rPr lang="en-US" sz="4400" dirty="0" smtClean="0"/>
              <a:t>define children </a:t>
            </a:r>
            <a:r>
              <a:rPr lang="en-US" sz="4400" dirty="0"/>
              <a:t>as age 18 and </a:t>
            </a:r>
            <a:r>
              <a:rPr lang="en-US" sz="4400" dirty="0" smtClean="0"/>
              <a:t>under is a child</a:t>
            </a:r>
            <a:r>
              <a:rPr lang="en-US" sz="4400" dirty="0"/>
              <a:t>. But individual </a:t>
            </a:r>
            <a:r>
              <a:rPr lang="en-US" sz="4400" dirty="0" smtClean="0"/>
              <a:t>governments may </a:t>
            </a:r>
            <a:r>
              <a:rPr lang="en-US" sz="4400" dirty="0"/>
              <a:t>define ”child” according </a:t>
            </a:r>
            <a:r>
              <a:rPr lang="en-US" sz="4400" dirty="0" smtClean="0"/>
              <a:t>to different </a:t>
            </a:r>
            <a:r>
              <a:rPr lang="en-US" sz="4400" dirty="0"/>
              <a:t>ages or other criteria. </a:t>
            </a:r>
            <a:endParaRPr lang="en-GB" sz="4400" dirty="0"/>
          </a:p>
        </p:txBody>
      </p:sp>
    </p:spTree>
    <p:extLst>
      <p:ext uri="{BB962C8B-B14F-4D97-AF65-F5344CB8AC3E}">
        <p14:creationId xmlns:p14="http://schemas.microsoft.com/office/powerpoint/2010/main" val="242938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4741" y="517712"/>
            <a:ext cx="12895730" cy="7294305"/>
          </a:xfrm>
          <a:prstGeom prst="rect">
            <a:avLst/>
          </a:prstGeom>
          <a:noFill/>
        </p:spPr>
        <p:txBody>
          <a:bodyPr wrap="square" rtlCol="0">
            <a:spAutoFit/>
          </a:bodyPr>
          <a:lstStyle/>
          <a:p>
            <a:r>
              <a:rPr lang="en-US" sz="3600" dirty="0" smtClean="0">
                <a:solidFill>
                  <a:srgbClr val="404155"/>
                </a:solidFill>
                <a:latin typeface="Nobile" pitchFamily="34" charset="0"/>
                <a:ea typeface="Nobile" pitchFamily="34" charset="-122"/>
                <a:cs typeface="Nobile" pitchFamily="34" charset="-120"/>
              </a:rPr>
              <a:t>Nigeria </a:t>
            </a:r>
            <a:r>
              <a:rPr lang="en-US" sz="3600" dirty="0">
                <a:solidFill>
                  <a:srgbClr val="404155"/>
                </a:solidFill>
                <a:latin typeface="Nobile" pitchFamily="34" charset="0"/>
                <a:ea typeface="Nobile" pitchFamily="34" charset="-122"/>
                <a:cs typeface="Nobile" pitchFamily="34" charset="-120"/>
              </a:rPr>
              <a:t>faces the challenge of tackling child labor, where many young children are engaged in hazardous work, depriving them of their basic rights and opportunities. </a:t>
            </a:r>
            <a:endParaRPr lang="en-US" sz="3600" dirty="0" smtClean="0">
              <a:solidFill>
                <a:srgbClr val="404155"/>
              </a:solidFill>
              <a:latin typeface="Nobile" pitchFamily="34" charset="0"/>
              <a:ea typeface="Nobile" pitchFamily="34" charset="-122"/>
              <a:cs typeface="Nobile" pitchFamily="34" charset="-120"/>
            </a:endParaRPr>
          </a:p>
          <a:p>
            <a:r>
              <a:rPr lang="en-US" sz="3600" dirty="0" smtClean="0">
                <a:solidFill>
                  <a:srgbClr val="404155"/>
                </a:solidFill>
                <a:latin typeface="Nobile" pitchFamily="34" charset="0"/>
                <a:ea typeface="Nobile" pitchFamily="34" charset="-122"/>
                <a:cs typeface="Nobile" pitchFamily="34" charset="-120"/>
              </a:rPr>
              <a:t>In this lecture, we will learn how to</a:t>
            </a:r>
          </a:p>
          <a:p>
            <a:pPr marL="571500" indent="-571500">
              <a:buFont typeface="Arial" panose="020B0604020202020204" pitchFamily="34" charset="0"/>
              <a:buChar char="•"/>
            </a:pPr>
            <a:r>
              <a:rPr lang="en-US" sz="3600" dirty="0" smtClean="0">
                <a:solidFill>
                  <a:srgbClr val="404155"/>
                </a:solidFill>
                <a:latin typeface="Nobile" pitchFamily="34" charset="0"/>
                <a:ea typeface="Nobile" pitchFamily="34" charset="-122"/>
                <a:cs typeface="Nobile" pitchFamily="34" charset="-120"/>
              </a:rPr>
              <a:t>Ensure </a:t>
            </a:r>
            <a:r>
              <a:rPr lang="en-US" sz="3600" dirty="0">
                <a:solidFill>
                  <a:srgbClr val="404155"/>
                </a:solidFill>
                <a:latin typeface="Nobile" pitchFamily="34" charset="0"/>
                <a:ea typeface="Nobile" pitchFamily="34" charset="-122"/>
                <a:cs typeface="Nobile" pitchFamily="34" charset="-120"/>
              </a:rPr>
              <a:t>the protection and well-being of these vulnerable </a:t>
            </a:r>
            <a:r>
              <a:rPr lang="en-US" sz="3600" dirty="0" smtClean="0">
                <a:solidFill>
                  <a:srgbClr val="404155"/>
                </a:solidFill>
                <a:latin typeface="Nobile" pitchFamily="34" charset="0"/>
                <a:ea typeface="Nobile" pitchFamily="34" charset="-122"/>
                <a:cs typeface="Nobile" pitchFamily="34" charset="-120"/>
              </a:rPr>
              <a:t>children and why it </a:t>
            </a:r>
            <a:r>
              <a:rPr lang="en-US" sz="3600" dirty="0">
                <a:solidFill>
                  <a:srgbClr val="404155"/>
                </a:solidFill>
                <a:latin typeface="Nobile" pitchFamily="34" charset="0"/>
                <a:ea typeface="Nobile" pitchFamily="34" charset="-122"/>
                <a:cs typeface="Nobile" pitchFamily="34" charset="-120"/>
              </a:rPr>
              <a:t>is crucial for Nigeria's development.</a:t>
            </a:r>
            <a:endParaRPr lang="en-US" sz="3600" dirty="0"/>
          </a:p>
          <a:p>
            <a:pPr marL="571500" indent="-571500">
              <a:buFont typeface="Arial" panose="020B0604020202020204" pitchFamily="34" charset="0"/>
              <a:buChar char="•"/>
            </a:pPr>
            <a:r>
              <a:rPr lang="en-US" sz="3600" dirty="0" smtClean="0">
                <a:solidFill>
                  <a:srgbClr val="404155"/>
                </a:solidFill>
                <a:latin typeface="Nobile" pitchFamily="34" charset="0"/>
                <a:ea typeface="Nobile" pitchFamily="34" charset="-122"/>
                <a:cs typeface="Nobile" pitchFamily="34" charset="-120"/>
              </a:rPr>
              <a:t>Explore </a:t>
            </a:r>
            <a:r>
              <a:rPr lang="en-US" sz="3600" dirty="0">
                <a:solidFill>
                  <a:srgbClr val="404155"/>
                </a:solidFill>
                <a:latin typeface="Nobile" pitchFamily="34" charset="0"/>
                <a:ea typeface="Nobile" pitchFamily="34" charset="-122"/>
                <a:cs typeface="Nobile" pitchFamily="34" charset="-120"/>
              </a:rPr>
              <a:t>the crucial stages of child development, from infancy to adolescence, and </a:t>
            </a:r>
            <a:endParaRPr lang="en-US" sz="3600" dirty="0" smtClean="0">
              <a:solidFill>
                <a:srgbClr val="404155"/>
              </a:solidFill>
              <a:latin typeface="Nobile" pitchFamily="34" charset="0"/>
              <a:ea typeface="Nobile" pitchFamily="34" charset="-122"/>
              <a:cs typeface="Nobile" pitchFamily="34" charset="-120"/>
            </a:endParaRPr>
          </a:p>
          <a:p>
            <a:pPr marL="571500" indent="-571500">
              <a:buFont typeface="Arial" panose="020B0604020202020204" pitchFamily="34" charset="0"/>
              <a:buChar char="•"/>
            </a:pPr>
            <a:r>
              <a:rPr lang="en-US" sz="3600" dirty="0" smtClean="0">
                <a:solidFill>
                  <a:srgbClr val="404155"/>
                </a:solidFill>
                <a:latin typeface="Nobile" pitchFamily="34" charset="0"/>
                <a:ea typeface="Nobile" pitchFamily="34" charset="-122"/>
                <a:cs typeface="Nobile" pitchFamily="34" charset="-120"/>
              </a:rPr>
              <a:t>understand </a:t>
            </a:r>
            <a:r>
              <a:rPr lang="en-US" sz="3600" dirty="0">
                <a:solidFill>
                  <a:srgbClr val="404155"/>
                </a:solidFill>
                <a:latin typeface="Nobile" pitchFamily="34" charset="0"/>
                <a:ea typeface="Nobile" pitchFamily="34" charset="-122"/>
                <a:cs typeface="Nobile" pitchFamily="34" charset="-120"/>
              </a:rPr>
              <a:t>the multifaceted needs that support healthy growth and well-being. </a:t>
            </a:r>
            <a:endParaRPr lang="en-US" sz="3600" dirty="0" smtClean="0">
              <a:solidFill>
                <a:srgbClr val="404155"/>
              </a:solidFill>
              <a:latin typeface="Nobile" pitchFamily="34" charset="0"/>
              <a:ea typeface="Nobile" pitchFamily="34" charset="-122"/>
              <a:cs typeface="Nobile" pitchFamily="34" charset="-120"/>
            </a:endParaRPr>
          </a:p>
          <a:p>
            <a:pPr marL="571500" indent="-571500">
              <a:buFont typeface="Arial" panose="020B0604020202020204" pitchFamily="34" charset="0"/>
              <a:buChar char="•"/>
            </a:pPr>
            <a:r>
              <a:rPr lang="en-US" sz="3600" dirty="0" smtClean="0">
                <a:solidFill>
                  <a:srgbClr val="404155"/>
                </a:solidFill>
                <a:latin typeface="Nobile" pitchFamily="34" charset="0"/>
                <a:ea typeface="Nobile" pitchFamily="34" charset="-122"/>
                <a:cs typeface="Nobile" pitchFamily="34" charset="-120"/>
              </a:rPr>
              <a:t>Discover </a:t>
            </a:r>
            <a:r>
              <a:rPr lang="en-US" sz="3600" dirty="0">
                <a:solidFill>
                  <a:srgbClr val="404155"/>
                </a:solidFill>
                <a:latin typeface="Nobile" pitchFamily="34" charset="0"/>
                <a:ea typeface="Nobile" pitchFamily="34" charset="-122"/>
                <a:cs typeface="Nobile" pitchFamily="34" charset="-120"/>
              </a:rPr>
              <a:t>how nurturing environments, attentive care, and respect for children's rights can empower them to thrive.</a:t>
            </a:r>
            <a:endParaRPr lang="en-US" sz="3600" dirty="0"/>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203272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90799" y="1160264"/>
            <a:ext cx="6655713" cy="694373"/>
          </a:xfrm>
          <a:prstGeom prst="rect">
            <a:avLst/>
          </a:prstGeom>
          <a:noFill/>
          <a:ln/>
        </p:spPr>
        <p:txBody>
          <a:bodyPr wrap="none" rtlCol="0" anchor="t"/>
          <a:lstStyle/>
          <a:p>
            <a:pPr marL="0" indent="0">
              <a:lnSpc>
                <a:spcPts val="5468"/>
              </a:lnSpc>
              <a:buNone/>
            </a:pPr>
            <a:r>
              <a:rPr lang="en-US" sz="4374" b="1" dirty="0">
                <a:solidFill>
                  <a:srgbClr val="1B1B27"/>
                </a:solidFill>
                <a:latin typeface="Corben" pitchFamily="34" charset="0"/>
                <a:ea typeface="Corben" pitchFamily="34" charset="-122"/>
                <a:cs typeface="Corben" pitchFamily="34" charset="-120"/>
              </a:rPr>
              <a:t>Prevalence of Child Labor</a:t>
            </a:r>
            <a:endParaRPr lang="en-US" sz="4374" b="1" dirty="0"/>
          </a:p>
        </p:txBody>
      </p:sp>
      <p:sp>
        <p:nvSpPr>
          <p:cNvPr id="6" name="Shape 2"/>
          <p:cNvSpPr/>
          <p:nvPr/>
        </p:nvSpPr>
        <p:spPr>
          <a:xfrm>
            <a:off x="4490799" y="2361486"/>
            <a:ext cx="499943" cy="499943"/>
          </a:xfrm>
          <a:prstGeom prst="roundRect">
            <a:avLst>
              <a:gd name="adj" fmla="val 20000"/>
            </a:avLst>
          </a:prstGeom>
          <a:solidFill>
            <a:srgbClr val="D2D9F9"/>
          </a:solidFill>
          <a:ln w="7620">
            <a:solidFill>
              <a:srgbClr val="B8BFDF"/>
            </a:solidFill>
            <a:prstDash val="solid"/>
          </a:ln>
        </p:spPr>
      </p:sp>
      <p:sp>
        <p:nvSpPr>
          <p:cNvPr id="7" name="Text 3"/>
          <p:cNvSpPr/>
          <p:nvPr/>
        </p:nvSpPr>
        <p:spPr>
          <a:xfrm>
            <a:off x="4691539" y="2403158"/>
            <a:ext cx="98465"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1</a:t>
            </a:r>
            <a:endParaRPr lang="en-US" sz="2624" dirty="0"/>
          </a:p>
        </p:txBody>
      </p:sp>
      <p:sp>
        <p:nvSpPr>
          <p:cNvPr id="8" name="Text 4"/>
          <p:cNvSpPr/>
          <p:nvPr/>
        </p:nvSpPr>
        <p:spPr>
          <a:xfrm>
            <a:off x="5212913" y="2437805"/>
            <a:ext cx="2777490"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High Rates</a:t>
            </a:r>
            <a:endParaRPr lang="en-US" sz="2187" dirty="0"/>
          </a:p>
        </p:txBody>
      </p:sp>
      <p:sp>
        <p:nvSpPr>
          <p:cNvPr id="9" name="Text 5"/>
          <p:cNvSpPr/>
          <p:nvPr/>
        </p:nvSpPr>
        <p:spPr>
          <a:xfrm>
            <a:off x="5212913" y="2918222"/>
            <a:ext cx="382000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Nigeria has one of the highest rates of child labor in the world, with millions of children engaged in various forms of work, often in dangerous conditions.</a:t>
            </a:r>
            <a:endParaRPr lang="en-US" sz="1750" dirty="0"/>
          </a:p>
        </p:txBody>
      </p:sp>
      <p:sp>
        <p:nvSpPr>
          <p:cNvPr id="10" name="Shape 6"/>
          <p:cNvSpPr/>
          <p:nvPr/>
        </p:nvSpPr>
        <p:spPr>
          <a:xfrm>
            <a:off x="9255085" y="2361486"/>
            <a:ext cx="499943" cy="499943"/>
          </a:xfrm>
          <a:prstGeom prst="roundRect">
            <a:avLst>
              <a:gd name="adj" fmla="val 20000"/>
            </a:avLst>
          </a:prstGeom>
          <a:solidFill>
            <a:srgbClr val="D2D9F9"/>
          </a:solidFill>
          <a:ln w="7620">
            <a:solidFill>
              <a:srgbClr val="B8BFDF"/>
            </a:solidFill>
            <a:prstDash val="solid"/>
          </a:ln>
        </p:spPr>
      </p:sp>
      <p:sp>
        <p:nvSpPr>
          <p:cNvPr id="11" name="Text 7"/>
          <p:cNvSpPr/>
          <p:nvPr/>
        </p:nvSpPr>
        <p:spPr>
          <a:xfrm>
            <a:off x="9418082" y="2403158"/>
            <a:ext cx="173831"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2</a:t>
            </a:r>
            <a:endParaRPr lang="en-US" sz="2624" dirty="0"/>
          </a:p>
        </p:txBody>
      </p:sp>
      <p:sp>
        <p:nvSpPr>
          <p:cNvPr id="12" name="Text 8"/>
          <p:cNvSpPr/>
          <p:nvPr/>
        </p:nvSpPr>
        <p:spPr>
          <a:xfrm>
            <a:off x="9977199" y="2437805"/>
            <a:ext cx="2777490"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Vulnerable Groups</a:t>
            </a:r>
            <a:endParaRPr lang="en-US" sz="2187" dirty="0"/>
          </a:p>
        </p:txBody>
      </p:sp>
      <p:sp>
        <p:nvSpPr>
          <p:cNvPr id="13" name="Text 9"/>
          <p:cNvSpPr/>
          <p:nvPr/>
        </p:nvSpPr>
        <p:spPr>
          <a:xfrm>
            <a:off x="9977199" y="2918222"/>
            <a:ext cx="3820001" cy="2132409"/>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The problem is particularly prevalent among economically disadvantaged families, with children from rural areas and impoverished urban communities being the most affected.</a:t>
            </a:r>
            <a:endParaRPr lang="en-US" sz="1750" dirty="0"/>
          </a:p>
        </p:txBody>
      </p:sp>
      <p:sp>
        <p:nvSpPr>
          <p:cNvPr id="14" name="Shape 10"/>
          <p:cNvSpPr/>
          <p:nvPr/>
        </p:nvSpPr>
        <p:spPr>
          <a:xfrm>
            <a:off x="4490799" y="5446395"/>
            <a:ext cx="499943" cy="499943"/>
          </a:xfrm>
          <a:prstGeom prst="roundRect">
            <a:avLst>
              <a:gd name="adj" fmla="val 20000"/>
            </a:avLst>
          </a:prstGeom>
          <a:solidFill>
            <a:srgbClr val="D2D9F9"/>
          </a:solidFill>
          <a:ln w="7620">
            <a:solidFill>
              <a:srgbClr val="B8BFDF"/>
            </a:solidFill>
            <a:prstDash val="solid"/>
          </a:ln>
        </p:spPr>
      </p:sp>
      <p:sp>
        <p:nvSpPr>
          <p:cNvPr id="15" name="Text 11"/>
          <p:cNvSpPr/>
          <p:nvPr/>
        </p:nvSpPr>
        <p:spPr>
          <a:xfrm>
            <a:off x="4647128" y="5488067"/>
            <a:ext cx="187166" cy="416481"/>
          </a:xfrm>
          <a:prstGeom prst="rect">
            <a:avLst/>
          </a:prstGeom>
          <a:noFill/>
          <a:ln/>
        </p:spPr>
        <p:txBody>
          <a:bodyPr wrap="none" rtlCol="0" anchor="t"/>
          <a:lstStyle/>
          <a:p>
            <a:pPr marL="0" indent="0" algn="ctr">
              <a:lnSpc>
                <a:spcPts val="3281"/>
              </a:lnSpc>
              <a:buNone/>
            </a:pPr>
            <a:r>
              <a:rPr lang="en-US" sz="2624" dirty="0">
                <a:solidFill>
                  <a:srgbClr val="404155"/>
                </a:solidFill>
                <a:latin typeface="Corben" pitchFamily="34" charset="0"/>
                <a:ea typeface="Corben" pitchFamily="34" charset="-122"/>
                <a:cs typeface="Corben" pitchFamily="34" charset="-120"/>
              </a:rPr>
              <a:t>3</a:t>
            </a:r>
            <a:endParaRPr lang="en-US" sz="2624" dirty="0"/>
          </a:p>
        </p:txBody>
      </p:sp>
      <p:sp>
        <p:nvSpPr>
          <p:cNvPr id="16" name="Text 12"/>
          <p:cNvSpPr/>
          <p:nvPr/>
        </p:nvSpPr>
        <p:spPr>
          <a:xfrm>
            <a:off x="5212913" y="5522714"/>
            <a:ext cx="2777490" cy="347186"/>
          </a:xfrm>
          <a:prstGeom prst="rect">
            <a:avLst/>
          </a:prstGeom>
          <a:noFill/>
          <a:ln/>
        </p:spPr>
        <p:txBody>
          <a:bodyPr wrap="none" rtlCol="0" anchor="t"/>
          <a:lstStyle/>
          <a:p>
            <a:pPr marL="0" indent="0">
              <a:lnSpc>
                <a:spcPts val="2734"/>
              </a:lnSpc>
              <a:buNone/>
            </a:pPr>
            <a:r>
              <a:rPr lang="en-US" sz="2187" dirty="0">
                <a:solidFill>
                  <a:srgbClr val="404155"/>
                </a:solidFill>
                <a:latin typeface="Corben" pitchFamily="34" charset="0"/>
                <a:ea typeface="Corben" pitchFamily="34" charset="-122"/>
                <a:cs typeface="Corben" pitchFamily="34" charset="-120"/>
              </a:rPr>
              <a:t>Informal Sector</a:t>
            </a:r>
            <a:endParaRPr lang="en-US" sz="2187" dirty="0"/>
          </a:p>
        </p:txBody>
      </p:sp>
      <p:sp>
        <p:nvSpPr>
          <p:cNvPr id="17" name="Text 13"/>
          <p:cNvSpPr/>
          <p:nvPr/>
        </p:nvSpPr>
        <p:spPr>
          <a:xfrm>
            <a:off x="5212913" y="6003131"/>
            <a:ext cx="8584287" cy="1066205"/>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A significant portion of child labor in Nigeria occurs in the informal sector, such as street vending, domestic work, and agriculture, making it difficult to monitor and address.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7946" y="570947"/>
            <a:ext cx="11557747" cy="7114069"/>
          </a:xfrm>
          <a:prstGeom prst="rect">
            <a:avLst/>
          </a:prstGeom>
        </p:spPr>
      </p:pic>
    </p:spTree>
    <p:extLst>
      <p:ext uri="{BB962C8B-B14F-4D97-AF65-F5344CB8AC3E}">
        <p14:creationId xmlns:p14="http://schemas.microsoft.com/office/powerpoint/2010/main" val="16231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010" y="773768"/>
            <a:ext cx="11961490" cy="6473932"/>
          </a:xfrm>
          <a:prstGeom prst="rect">
            <a:avLst/>
          </a:prstGeom>
        </p:spPr>
      </p:pic>
    </p:spTree>
    <p:extLst>
      <p:ext uri="{BB962C8B-B14F-4D97-AF65-F5344CB8AC3E}">
        <p14:creationId xmlns:p14="http://schemas.microsoft.com/office/powerpoint/2010/main" val="303776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084" y="705971"/>
            <a:ext cx="12625910" cy="6579851"/>
          </a:xfrm>
          <a:prstGeom prst="rect">
            <a:avLst/>
          </a:prstGeom>
        </p:spPr>
      </p:pic>
      <p:sp>
        <p:nvSpPr>
          <p:cNvPr id="3" name="TextBox 2"/>
          <p:cNvSpPr txBox="1"/>
          <p:nvPr/>
        </p:nvSpPr>
        <p:spPr>
          <a:xfrm>
            <a:off x="1223682" y="7029271"/>
            <a:ext cx="11503959" cy="923330"/>
          </a:xfrm>
          <a:prstGeom prst="rect">
            <a:avLst/>
          </a:prstGeom>
          <a:noFill/>
        </p:spPr>
        <p:txBody>
          <a:bodyPr wrap="square" rtlCol="0">
            <a:spAutoFit/>
          </a:bodyPr>
          <a:lstStyle/>
          <a:p>
            <a:r>
              <a:rPr lang="en-US" b="1" dirty="0"/>
              <a:t>Note: (a) ILO, Guidelines concerning the measurement of forced </a:t>
            </a:r>
            <a:r>
              <a:rPr lang="en-US" b="1" dirty="0" err="1"/>
              <a:t>labour</a:t>
            </a:r>
            <a:r>
              <a:rPr lang="en-US" b="1" dirty="0"/>
              <a:t>, </a:t>
            </a:r>
            <a:r>
              <a:rPr lang="en-US" i="1" dirty="0"/>
              <a:t>20th International Conference of </a:t>
            </a:r>
            <a:r>
              <a:rPr lang="en-US" i="1" dirty="0" err="1"/>
              <a:t>Labour</a:t>
            </a:r>
            <a:r>
              <a:rPr lang="en-US" i="1" dirty="0"/>
              <a:t> Statisticians</a:t>
            </a:r>
            <a:r>
              <a:rPr lang="en-US" b="1" dirty="0"/>
              <a:t>, Geneva, 2018</a:t>
            </a:r>
            <a:r>
              <a:rPr lang="en-US" b="1" dirty="0" smtClean="0"/>
              <a:t>, </a:t>
            </a:r>
            <a:r>
              <a:rPr lang="en-GB" b="1" dirty="0" smtClean="0"/>
              <a:t>ICLS/20/2018/Guidelines</a:t>
            </a:r>
            <a:r>
              <a:rPr lang="en-GB" b="1" dirty="0"/>
              <a:t>.</a:t>
            </a:r>
          </a:p>
          <a:p>
            <a:r>
              <a:rPr lang="en-US" b="1" dirty="0"/>
              <a:t>Source: Ministry of </a:t>
            </a:r>
            <a:r>
              <a:rPr lang="en-US" b="1" dirty="0" err="1"/>
              <a:t>Labour</a:t>
            </a:r>
            <a:r>
              <a:rPr lang="en-US" b="1" dirty="0"/>
              <a:t> and Employment and ILO compilation.</a:t>
            </a:r>
            <a:endParaRPr lang="en-GB" dirty="0"/>
          </a:p>
        </p:txBody>
      </p:sp>
    </p:spTree>
    <p:extLst>
      <p:ext uri="{BB962C8B-B14F-4D97-AF65-F5344CB8AC3E}">
        <p14:creationId xmlns:p14="http://schemas.microsoft.com/office/powerpoint/2010/main" val="2037023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1696</Words>
  <Application>Microsoft Office PowerPoint</Application>
  <PresentationFormat>Custom</PresentationFormat>
  <Paragraphs>164</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Corben</vt:lpstr>
      <vt:lpstr>Helvetica Light</vt:lpstr>
      <vt:lpstr>Nobile</vt:lpstr>
      <vt:lpstr>Tahoma</vt:lpstr>
      <vt:lpstr>Office Theme</vt:lpstr>
      <vt:lpstr>PowerPoint Presentation</vt:lpstr>
      <vt:lpstr>Lessons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account</cp:lastModifiedBy>
  <cp:revision>16</cp:revision>
  <dcterms:created xsi:type="dcterms:W3CDTF">2024-05-27T14:54:37Z</dcterms:created>
  <dcterms:modified xsi:type="dcterms:W3CDTF">2024-06-02T19:49:36Z</dcterms:modified>
</cp:coreProperties>
</file>